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673" r:id="rId2"/>
    <p:sldId id="677" r:id="rId3"/>
    <p:sldId id="687" r:id="rId4"/>
    <p:sldId id="686" r:id="rId5"/>
    <p:sldId id="679" r:id="rId6"/>
    <p:sldId id="656" r:id="rId7"/>
    <p:sldId id="655" r:id="rId8"/>
    <p:sldId id="675" r:id="rId9"/>
    <p:sldId id="676" r:id="rId10"/>
    <p:sldId id="678" r:id="rId11"/>
    <p:sldId id="688" r:id="rId12"/>
    <p:sldId id="689" r:id="rId13"/>
    <p:sldId id="690" r:id="rId14"/>
    <p:sldId id="680" r:id="rId15"/>
    <p:sldId id="683" r:id="rId16"/>
    <p:sldId id="691" r:id="rId17"/>
    <p:sldId id="692" r:id="rId18"/>
    <p:sldId id="681" r:id="rId19"/>
    <p:sldId id="693" r:id="rId20"/>
    <p:sldId id="694" r:id="rId21"/>
    <p:sldId id="672" r:id="rId22"/>
    <p:sldId id="684" r:id="rId23"/>
    <p:sldId id="695" r:id="rId24"/>
    <p:sldId id="682" r:id="rId25"/>
    <p:sldId id="696" r:id="rId26"/>
    <p:sldId id="674" r:id="rId27"/>
    <p:sldId id="699" r:id="rId28"/>
    <p:sldId id="700" r:id="rId29"/>
    <p:sldId id="698" r:id="rId30"/>
    <p:sldId id="697" r:id="rId31"/>
    <p:sldId id="666" r:id="rId32"/>
    <p:sldId id="667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87084" autoAdjust="0"/>
  </p:normalViewPr>
  <p:slideViewPr>
    <p:cSldViewPr snapToGrid="0">
      <p:cViewPr varScale="1">
        <p:scale>
          <a:sx n="100" d="100"/>
          <a:sy n="100" d="100"/>
        </p:scale>
        <p:origin x="12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133DB-AE36-4C65-A762-202382778B3E}" type="datetimeFigureOut">
              <a:rPr lang="de-DE" smtClean="0"/>
              <a:t>02.02.2023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A9A25-AEB5-4154-AF71-81B84886132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978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A9A25-AEB5-4154-AF71-81B848861328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414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1200" dirty="0"/>
              <a:t>Solution:</a:t>
            </a:r>
          </a:p>
          <a:p>
            <a:pPr>
              <a:lnSpc>
                <a:spcPct val="150000"/>
              </a:lnSpc>
            </a:pPr>
            <a:r>
              <a:rPr lang="de-DE" sz="1200" dirty="0"/>
              <a:t>File bsp.cpp, </a:t>
            </a:r>
            <a:r>
              <a:rPr lang="de-DE" sz="1200" dirty="0" err="1"/>
              <a:t>line</a:t>
            </a:r>
            <a:r>
              <a:rPr lang="de-DE" sz="1200" dirty="0"/>
              <a:t> </a:t>
            </a:r>
            <a:r>
              <a:rPr lang="de-DE" sz="1200" dirty="0" err="1"/>
              <a:t>init</a:t>
            </a:r>
            <a:r>
              <a:rPr lang="de-DE" sz="1200" dirty="0"/>
              <a:t> </a:t>
            </a:r>
            <a:r>
              <a:rPr lang="de-DE" sz="1200" dirty="0">
                <a:sym typeface="Wingdings" panose="05000000000000000000" pitchFamily="2" charset="2"/>
              </a:rPr>
              <a:t> </a:t>
            </a:r>
            <a:r>
              <a:rPr lang="de-DE" sz="1200" dirty="0" err="1">
                <a:sym typeface="Wingdings" panose="05000000000000000000" pitchFamily="2" charset="2"/>
              </a:rPr>
              <a:t>uncomment</a:t>
            </a:r>
            <a:r>
              <a:rPr lang="de-DE" sz="1200" dirty="0">
                <a:sym typeface="Wingdings" panose="05000000000000000000" pitchFamily="2" charset="2"/>
              </a:rPr>
              <a:t> </a:t>
            </a:r>
            <a:r>
              <a:rPr lang="de-DE" sz="1200" dirty="0" err="1">
                <a:sym typeface="Wingdings" panose="05000000000000000000" pitchFamily="2" charset="2"/>
              </a:rPr>
              <a:t>the</a:t>
            </a:r>
            <a:r>
              <a:rPr lang="de-DE" sz="1200" dirty="0">
                <a:sym typeface="Wingdings" panose="05000000000000000000" pitchFamily="2" charset="2"/>
              </a:rPr>
              <a:t> LED Sig </a:t>
            </a:r>
            <a:r>
              <a:rPr lang="de-DE" sz="1200" dirty="0" err="1">
                <a:sym typeface="Wingdings" panose="05000000000000000000" pitchFamily="2" charset="2"/>
              </a:rPr>
              <a:t>declaration</a:t>
            </a:r>
            <a:endParaRPr lang="de-DE" sz="1200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8A9A25-AEB5-4154-AF71-81B84886132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4811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/>
          <p:cNvSpPr/>
          <p:nvPr userDrawn="1"/>
        </p:nvSpPr>
        <p:spPr>
          <a:xfrm>
            <a:off x="0" y="293194"/>
            <a:ext cx="12192000" cy="83155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0000CC"/>
              </a:solidFill>
            </a:endParaRPr>
          </a:p>
        </p:txBody>
      </p:sp>
      <p:sp>
        <p:nvSpPr>
          <p:cNvPr id="44" name="Rechteck 26"/>
          <p:cNvSpPr>
            <a:spLocks noChangeArrowheads="1"/>
          </p:cNvSpPr>
          <p:nvPr userDrawn="1"/>
        </p:nvSpPr>
        <p:spPr bwMode="auto">
          <a:xfrm>
            <a:off x="1" y="1268487"/>
            <a:ext cx="65" cy="184666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de-DE" sz="12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5" name="Textfeld 27"/>
          <p:cNvSpPr txBox="1">
            <a:spLocks noChangeArrowheads="1"/>
          </p:cNvSpPr>
          <p:nvPr userDrawn="1"/>
        </p:nvSpPr>
        <p:spPr bwMode="auto">
          <a:xfrm>
            <a:off x="0" y="479602"/>
            <a:ext cx="5937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2400" dirty="0">
                <a:solidFill>
                  <a:schemeClr val="bg1"/>
                </a:solidFill>
                <a:latin typeface="Varela Round" panose="02000000000000000000" pitchFamily="2" charset="0"/>
              </a:rPr>
              <a:t>Air and Missile Defence Consulting GmbH</a:t>
            </a:r>
          </a:p>
        </p:txBody>
      </p:sp>
      <p:cxnSp>
        <p:nvCxnSpPr>
          <p:cNvPr id="46" name="Gerade Verbindung 19"/>
          <p:cNvCxnSpPr>
            <a:cxnSpLocks noChangeShapeType="1"/>
          </p:cNvCxnSpPr>
          <p:nvPr userDrawn="1"/>
        </p:nvCxnSpPr>
        <p:spPr bwMode="auto">
          <a:xfrm>
            <a:off x="0" y="1268487"/>
            <a:ext cx="12192000" cy="0"/>
          </a:xfrm>
          <a:prstGeom prst="line">
            <a:avLst/>
          </a:prstGeom>
          <a:noFill/>
          <a:ln w="9525" algn="ctr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Textfeld 28"/>
          <p:cNvSpPr txBox="1"/>
          <p:nvPr userDrawn="1"/>
        </p:nvSpPr>
        <p:spPr>
          <a:xfrm>
            <a:off x="3753264" y="-10350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VS</a:t>
            </a:r>
            <a:r>
              <a:rPr lang="de-DE" sz="1400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– NUR FÜR DEN DIENSTGEBRAUCH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7" name="Grafik 26"/>
          <p:cNvPicPr>
            <a:picLocks noChangeAspect="1"/>
          </p:cNvPicPr>
          <p:nvPr userDrawn="1"/>
        </p:nvPicPr>
        <p:blipFill rotWithShape="1">
          <a:blip r:embed="rId2"/>
          <a:srcRect b="13018"/>
          <a:stretch/>
        </p:blipFill>
        <p:spPr>
          <a:xfrm>
            <a:off x="10031695" y="390636"/>
            <a:ext cx="1984196" cy="627749"/>
          </a:xfrm>
          <a:prstGeom prst="rect">
            <a:avLst/>
          </a:prstGeom>
        </p:spPr>
      </p:pic>
      <p:sp>
        <p:nvSpPr>
          <p:cNvPr id="28" name="Titel 1"/>
          <p:cNvSpPr>
            <a:spLocks noGrp="1"/>
          </p:cNvSpPr>
          <p:nvPr>
            <p:ph type="ctrTitle"/>
          </p:nvPr>
        </p:nvSpPr>
        <p:spPr>
          <a:xfrm>
            <a:off x="209551" y="3468886"/>
            <a:ext cx="10363200" cy="1470025"/>
          </a:xfrm>
        </p:spPr>
        <p:txBody>
          <a:bodyPr>
            <a:normAutofit/>
          </a:bodyPr>
          <a:lstStyle>
            <a:lvl1pPr algn="l">
              <a:defRPr sz="2000">
                <a:latin typeface="Varela Round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0" name="Untertitel 2"/>
          <p:cNvSpPr>
            <a:spLocks noGrp="1"/>
          </p:cNvSpPr>
          <p:nvPr>
            <p:ph type="subTitle" idx="1"/>
          </p:nvPr>
        </p:nvSpPr>
        <p:spPr>
          <a:xfrm>
            <a:off x="189522" y="4960760"/>
            <a:ext cx="10383229" cy="10605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31" name="Rechteck 25"/>
          <p:cNvSpPr>
            <a:spLocks noChangeArrowheads="1"/>
          </p:cNvSpPr>
          <p:nvPr userDrawn="1"/>
        </p:nvSpPr>
        <p:spPr bwMode="auto">
          <a:xfrm>
            <a:off x="1" y="2708027"/>
            <a:ext cx="65" cy="184666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de-DE" sz="12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3" name="Text Box 8"/>
          <p:cNvSpPr txBox="1">
            <a:spLocks noChangeArrowheads="1"/>
          </p:cNvSpPr>
          <p:nvPr userDrawn="1"/>
        </p:nvSpPr>
        <p:spPr bwMode="auto">
          <a:xfrm>
            <a:off x="2560946" y="2775671"/>
            <a:ext cx="75180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1200" dirty="0">
                <a:solidFill>
                  <a:prstClr val="black"/>
                </a:solidFill>
                <a:latin typeface="Varela Round" panose="02000000000000000000" pitchFamily="2" charset="0"/>
              </a:rPr>
              <a:t>SENSORS</a:t>
            </a:r>
          </a:p>
        </p:txBody>
      </p:sp>
      <p:sp>
        <p:nvSpPr>
          <p:cNvPr id="54" name="Text Box 9"/>
          <p:cNvSpPr txBox="1">
            <a:spLocks noChangeArrowheads="1"/>
          </p:cNvSpPr>
          <p:nvPr userDrawn="1"/>
        </p:nvSpPr>
        <p:spPr bwMode="auto">
          <a:xfrm>
            <a:off x="536515" y="2790437"/>
            <a:ext cx="71013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1200" dirty="0">
                <a:solidFill>
                  <a:prstClr val="black"/>
                </a:solidFill>
                <a:latin typeface="Varela Round" panose="02000000000000000000" pitchFamily="2" charset="0"/>
              </a:rPr>
              <a:t>MISSILES</a:t>
            </a:r>
          </a:p>
        </p:txBody>
      </p:sp>
      <p:sp>
        <p:nvSpPr>
          <p:cNvPr id="55" name="Text Box 10"/>
          <p:cNvSpPr txBox="1">
            <a:spLocks noChangeArrowheads="1"/>
          </p:cNvSpPr>
          <p:nvPr userDrawn="1"/>
        </p:nvSpPr>
        <p:spPr bwMode="auto">
          <a:xfrm>
            <a:off x="8786981" y="2775671"/>
            <a:ext cx="73577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de-DE" sz="1200" dirty="0">
                <a:solidFill>
                  <a:prstClr val="black"/>
                </a:solidFill>
                <a:latin typeface="Varela Round" panose="02000000000000000000" pitchFamily="2" charset="0"/>
              </a:rPr>
              <a:t>SYSTEMS</a:t>
            </a:r>
          </a:p>
        </p:txBody>
      </p:sp>
      <p:sp>
        <p:nvSpPr>
          <p:cNvPr id="56" name="Text Box 11"/>
          <p:cNvSpPr txBox="1">
            <a:spLocks noChangeArrowheads="1"/>
          </p:cNvSpPr>
          <p:nvPr userDrawn="1"/>
        </p:nvSpPr>
        <p:spPr bwMode="auto">
          <a:xfrm>
            <a:off x="4150437" y="2790437"/>
            <a:ext cx="132228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1200" dirty="0">
                <a:solidFill>
                  <a:prstClr val="black"/>
                </a:solidFill>
                <a:latin typeface="Varela Round" panose="02000000000000000000" pitchFamily="2" charset="0"/>
              </a:rPr>
              <a:t>COMMUNICATION</a:t>
            </a:r>
          </a:p>
        </p:txBody>
      </p:sp>
      <p:sp>
        <p:nvSpPr>
          <p:cNvPr id="57" name="Text Box 12"/>
          <p:cNvSpPr txBox="1">
            <a:spLocks noChangeArrowheads="1"/>
          </p:cNvSpPr>
          <p:nvPr userDrawn="1"/>
        </p:nvSpPr>
        <p:spPr bwMode="auto">
          <a:xfrm>
            <a:off x="7014397" y="2796669"/>
            <a:ext cx="19556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1200" dirty="0">
                <a:solidFill>
                  <a:prstClr val="black"/>
                </a:solidFill>
                <a:latin typeface="Varela Round" panose="02000000000000000000" pitchFamily="2" charset="0"/>
              </a:rPr>
              <a:t>C2</a:t>
            </a:r>
          </a:p>
        </p:txBody>
      </p:sp>
      <p:sp>
        <p:nvSpPr>
          <p:cNvPr id="58" name="Text Box 13"/>
          <p:cNvSpPr txBox="1">
            <a:spLocks noChangeArrowheads="1"/>
          </p:cNvSpPr>
          <p:nvPr userDrawn="1"/>
        </p:nvSpPr>
        <p:spPr bwMode="auto">
          <a:xfrm>
            <a:off x="10883201" y="2783821"/>
            <a:ext cx="60414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de-DE" sz="1200" dirty="0">
                <a:solidFill>
                  <a:prstClr val="black"/>
                </a:solidFill>
                <a:latin typeface="Varela Round" panose="02000000000000000000" pitchFamily="2" charset="0"/>
              </a:rPr>
              <a:t>THREAT</a:t>
            </a:r>
          </a:p>
        </p:txBody>
      </p:sp>
      <p:cxnSp>
        <p:nvCxnSpPr>
          <p:cNvPr id="59" name="Gerade Verbindung 18"/>
          <p:cNvCxnSpPr>
            <a:cxnSpLocks noChangeShapeType="1"/>
          </p:cNvCxnSpPr>
          <p:nvPr userDrawn="1"/>
        </p:nvCxnSpPr>
        <p:spPr bwMode="auto">
          <a:xfrm>
            <a:off x="0" y="2996952"/>
            <a:ext cx="12192000" cy="0"/>
          </a:xfrm>
          <a:prstGeom prst="line">
            <a:avLst/>
          </a:prstGeom>
          <a:noFill/>
          <a:ln w="9525" algn="ctr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0" name="Grafik 5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8471" y="1224812"/>
            <a:ext cx="2030400" cy="1522800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38403" y="1224812"/>
            <a:ext cx="2030400" cy="1522800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078871" y="1224812"/>
            <a:ext cx="2030400" cy="1522800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109271" y="1225951"/>
            <a:ext cx="2030400" cy="1524317"/>
          </a:xfrm>
          <a:prstGeom prst="rect">
            <a:avLst/>
          </a:prstGeom>
        </p:spPr>
      </p:pic>
      <p:pic>
        <p:nvPicPr>
          <p:cNvPr id="64" name="Grafik 63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139671" y="1229787"/>
            <a:ext cx="2030400" cy="1522800"/>
          </a:xfrm>
          <a:prstGeom prst="rect">
            <a:avLst/>
          </a:prstGeom>
        </p:spPr>
      </p:pic>
      <p:pic>
        <p:nvPicPr>
          <p:cNvPr id="65" name="Grafik 6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170071" y="1229787"/>
            <a:ext cx="2030400" cy="15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24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288032"/>
            <a:ext cx="12192000" cy="836712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10199949" y="418964"/>
            <a:ext cx="1656691" cy="576064"/>
          </a:xfrm>
          <a:prstGeom prst="rect">
            <a:avLst/>
          </a:prstGeom>
          <a:solidFill>
            <a:srgbClr val="00006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8463" y="418964"/>
            <a:ext cx="9905779" cy="576064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chemeClr val="bg1"/>
                </a:solidFill>
                <a:latin typeface="Varela Round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477566"/>
            <a:ext cx="10972800" cy="4525963"/>
          </a:xfrm>
        </p:spPr>
        <p:txBody>
          <a:bodyPr>
            <a:normAutofit/>
          </a:bodyPr>
          <a:lstStyle>
            <a:lvl1pPr marL="342900" indent="-3429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6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Clr>
                <a:srgbClr val="000066"/>
              </a:buClr>
              <a:buSzPct val="110000"/>
              <a:buFont typeface="Wingdings" panose="05000000000000000000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Air and Missile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Defence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Consulting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2"/>
          <a:srcRect b="13018"/>
          <a:stretch/>
        </p:blipFill>
        <p:spPr>
          <a:xfrm>
            <a:off x="10266769" y="465461"/>
            <a:ext cx="1523051" cy="48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91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0" y="288032"/>
            <a:ext cx="12192000" cy="836712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208463" y="418964"/>
            <a:ext cx="9905779" cy="576064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chemeClr val="bg1"/>
                </a:solidFill>
                <a:latin typeface="Varela Round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10199949" y="418964"/>
            <a:ext cx="1656691" cy="576064"/>
          </a:xfrm>
          <a:prstGeom prst="rect">
            <a:avLst/>
          </a:prstGeom>
          <a:solidFill>
            <a:srgbClr val="00006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extfeld 9"/>
          <p:cNvSpPr txBox="1"/>
          <p:nvPr userDrawn="1"/>
        </p:nvSpPr>
        <p:spPr>
          <a:xfrm>
            <a:off x="3753264" y="-10350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VS</a:t>
            </a:r>
            <a:r>
              <a:rPr lang="de-DE" sz="1400" baseline="0" dirty="0">
                <a:latin typeface="Courier New" panose="02070309020205020404" pitchFamily="49" charset="0"/>
                <a:cs typeface="Courier New" panose="02070309020205020404" pitchFamily="49" charset="0"/>
              </a:rPr>
              <a:t> – NUR FÜR DEN DIENSTGEBRAUCH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2"/>
          <a:srcRect b="13018"/>
          <a:stretch/>
        </p:blipFill>
        <p:spPr>
          <a:xfrm>
            <a:off x="10266769" y="465461"/>
            <a:ext cx="1523051" cy="48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3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_off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9551" y="3468886"/>
            <a:ext cx="10363200" cy="1470025"/>
          </a:xfrm>
        </p:spPr>
        <p:txBody>
          <a:bodyPr>
            <a:normAutofit/>
          </a:bodyPr>
          <a:lstStyle>
            <a:lvl1pPr algn="l">
              <a:defRPr sz="2000">
                <a:latin typeface="Varela Round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89522" y="4960760"/>
            <a:ext cx="10383229" cy="10605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0" y="293194"/>
            <a:ext cx="12192000" cy="831550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0000CC"/>
              </a:solidFill>
            </a:endParaRPr>
          </a:p>
        </p:txBody>
      </p:sp>
      <p:sp>
        <p:nvSpPr>
          <p:cNvPr id="43" name="Rechteck 25"/>
          <p:cNvSpPr>
            <a:spLocks noChangeArrowheads="1"/>
          </p:cNvSpPr>
          <p:nvPr userDrawn="1"/>
        </p:nvSpPr>
        <p:spPr bwMode="auto">
          <a:xfrm>
            <a:off x="1" y="2708027"/>
            <a:ext cx="65" cy="184666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de-DE" sz="12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4" name="Rechteck 26"/>
          <p:cNvSpPr>
            <a:spLocks noChangeArrowheads="1"/>
          </p:cNvSpPr>
          <p:nvPr userDrawn="1"/>
        </p:nvSpPr>
        <p:spPr bwMode="auto">
          <a:xfrm>
            <a:off x="1" y="1196752"/>
            <a:ext cx="65" cy="184666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de-DE" sz="12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5" name="Textfeld 27"/>
          <p:cNvSpPr txBox="1">
            <a:spLocks noChangeArrowheads="1"/>
          </p:cNvSpPr>
          <p:nvPr userDrawn="1"/>
        </p:nvSpPr>
        <p:spPr bwMode="auto">
          <a:xfrm>
            <a:off x="0" y="479602"/>
            <a:ext cx="59378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2400" dirty="0">
                <a:solidFill>
                  <a:schemeClr val="bg1"/>
                </a:solidFill>
                <a:latin typeface="Varela Round" panose="02000000000000000000" pitchFamily="2" charset="0"/>
              </a:rPr>
              <a:t>Air and Missile Defence Consulting GmbH</a:t>
            </a:r>
          </a:p>
        </p:txBody>
      </p:sp>
      <p:cxnSp>
        <p:nvCxnSpPr>
          <p:cNvPr id="46" name="Gerade Verbindung 19"/>
          <p:cNvCxnSpPr>
            <a:cxnSpLocks noChangeShapeType="1"/>
          </p:cNvCxnSpPr>
          <p:nvPr userDrawn="1"/>
        </p:nvCxnSpPr>
        <p:spPr bwMode="auto">
          <a:xfrm>
            <a:off x="0" y="1196752"/>
            <a:ext cx="12192000" cy="0"/>
          </a:xfrm>
          <a:prstGeom prst="line">
            <a:avLst/>
          </a:prstGeom>
          <a:noFill/>
          <a:ln w="9525" algn="ctr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Text Box 8"/>
          <p:cNvSpPr txBox="1">
            <a:spLocks noChangeArrowheads="1"/>
          </p:cNvSpPr>
          <p:nvPr userDrawn="1"/>
        </p:nvSpPr>
        <p:spPr bwMode="auto">
          <a:xfrm>
            <a:off x="2560946" y="2775671"/>
            <a:ext cx="75180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1200" dirty="0">
                <a:solidFill>
                  <a:prstClr val="black"/>
                </a:solidFill>
                <a:latin typeface="Varela Round" panose="02000000000000000000" pitchFamily="2" charset="0"/>
              </a:rPr>
              <a:t>SENSORS</a:t>
            </a:r>
          </a:p>
        </p:txBody>
      </p:sp>
      <p:sp>
        <p:nvSpPr>
          <p:cNvPr id="48" name="Text Box 9"/>
          <p:cNvSpPr txBox="1">
            <a:spLocks noChangeArrowheads="1"/>
          </p:cNvSpPr>
          <p:nvPr userDrawn="1"/>
        </p:nvSpPr>
        <p:spPr bwMode="auto">
          <a:xfrm>
            <a:off x="536515" y="2790437"/>
            <a:ext cx="71013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1200" dirty="0">
                <a:solidFill>
                  <a:prstClr val="black"/>
                </a:solidFill>
                <a:latin typeface="Varela Round" panose="02000000000000000000" pitchFamily="2" charset="0"/>
              </a:rPr>
              <a:t>MISSILES</a:t>
            </a:r>
          </a:p>
        </p:txBody>
      </p:sp>
      <p:sp>
        <p:nvSpPr>
          <p:cNvPr id="49" name="Text Box 10"/>
          <p:cNvSpPr txBox="1">
            <a:spLocks noChangeArrowheads="1"/>
          </p:cNvSpPr>
          <p:nvPr userDrawn="1"/>
        </p:nvSpPr>
        <p:spPr bwMode="auto">
          <a:xfrm>
            <a:off x="8786981" y="2775671"/>
            <a:ext cx="73577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de-DE" sz="1200" dirty="0">
                <a:solidFill>
                  <a:prstClr val="black"/>
                </a:solidFill>
                <a:latin typeface="Varela Round" panose="02000000000000000000" pitchFamily="2" charset="0"/>
              </a:rPr>
              <a:t>SYSTEMS</a:t>
            </a:r>
          </a:p>
        </p:txBody>
      </p:sp>
      <p:sp>
        <p:nvSpPr>
          <p:cNvPr id="50" name="Text Box 11"/>
          <p:cNvSpPr txBox="1">
            <a:spLocks noChangeArrowheads="1"/>
          </p:cNvSpPr>
          <p:nvPr userDrawn="1"/>
        </p:nvSpPr>
        <p:spPr bwMode="auto">
          <a:xfrm>
            <a:off x="4150437" y="2790437"/>
            <a:ext cx="132228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1200" dirty="0">
                <a:solidFill>
                  <a:prstClr val="black"/>
                </a:solidFill>
                <a:latin typeface="Varela Round" panose="02000000000000000000" pitchFamily="2" charset="0"/>
              </a:rPr>
              <a:t>COMMUNICATION</a:t>
            </a:r>
          </a:p>
        </p:txBody>
      </p:sp>
      <p:sp>
        <p:nvSpPr>
          <p:cNvPr id="51" name="Text Box 12"/>
          <p:cNvSpPr txBox="1">
            <a:spLocks noChangeArrowheads="1"/>
          </p:cNvSpPr>
          <p:nvPr userDrawn="1"/>
        </p:nvSpPr>
        <p:spPr bwMode="auto">
          <a:xfrm>
            <a:off x="7014397" y="2796669"/>
            <a:ext cx="195566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de-DE" sz="1200" dirty="0">
                <a:solidFill>
                  <a:prstClr val="black"/>
                </a:solidFill>
                <a:latin typeface="Varela Round" panose="02000000000000000000" pitchFamily="2" charset="0"/>
              </a:rPr>
              <a:t>C2</a:t>
            </a:r>
          </a:p>
        </p:txBody>
      </p:sp>
      <p:sp>
        <p:nvSpPr>
          <p:cNvPr id="52" name="Text Box 13"/>
          <p:cNvSpPr txBox="1">
            <a:spLocks noChangeArrowheads="1"/>
          </p:cNvSpPr>
          <p:nvPr userDrawn="1"/>
        </p:nvSpPr>
        <p:spPr bwMode="auto">
          <a:xfrm>
            <a:off x="10883201" y="2783821"/>
            <a:ext cx="60414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de-DE" sz="1200" dirty="0">
                <a:solidFill>
                  <a:prstClr val="black"/>
                </a:solidFill>
                <a:latin typeface="Varela Round" panose="02000000000000000000" pitchFamily="2" charset="0"/>
              </a:rPr>
              <a:t>THREAT</a:t>
            </a:r>
          </a:p>
        </p:txBody>
      </p:sp>
      <p:cxnSp>
        <p:nvCxnSpPr>
          <p:cNvPr id="53" name="Gerade Verbindung 18"/>
          <p:cNvCxnSpPr>
            <a:cxnSpLocks noChangeShapeType="1"/>
          </p:cNvCxnSpPr>
          <p:nvPr userDrawn="1"/>
        </p:nvCxnSpPr>
        <p:spPr bwMode="auto">
          <a:xfrm>
            <a:off x="0" y="2996952"/>
            <a:ext cx="12192000" cy="0"/>
          </a:xfrm>
          <a:prstGeom prst="line">
            <a:avLst/>
          </a:prstGeom>
          <a:noFill/>
          <a:ln w="9525" algn="ctr">
            <a:solidFill>
              <a:srgbClr val="0000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6" name="Grafik 25"/>
          <p:cNvPicPr>
            <a:picLocks noChangeAspect="1"/>
          </p:cNvPicPr>
          <p:nvPr userDrawn="1"/>
        </p:nvPicPr>
        <p:blipFill rotWithShape="1">
          <a:blip r:embed="rId2"/>
          <a:srcRect b="13018"/>
          <a:stretch/>
        </p:blipFill>
        <p:spPr>
          <a:xfrm>
            <a:off x="10031695" y="390636"/>
            <a:ext cx="1984196" cy="62774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8471" y="1224812"/>
            <a:ext cx="2030400" cy="15228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38403" y="1224812"/>
            <a:ext cx="2030400" cy="152280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078871" y="1224812"/>
            <a:ext cx="2030400" cy="15228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109271" y="1225951"/>
            <a:ext cx="2030400" cy="152431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139671" y="1225155"/>
            <a:ext cx="2030400" cy="1522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170071" y="1229787"/>
            <a:ext cx="2030400" cy="15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1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_off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288032"/>
            <a:ext cx="12192000" cy="836712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Rechteck 9"/>
          <p:cNvSpPr/>
          <p:nvPr userDrawn="1"/>
        </p:nvSpPr>
        <p:spPr>
          <a:xfrm>
            <a:off x="10199949" y="418964"/>
            <a:ext cx="1656691" cy="576064"/>
          </a:xfrm>
          <a:prstGeom prst="rect">
            <a:avLst/>
          </a:prstGeom>
          <a:solidFill>
            <a:srgbClr val="00006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8463" y="418964"/>
            <a:ext cx="9905779" cy="576064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chemeClr val="bg1"/>
                </a:solidFill>
                <a:latin typeface="Varela Round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477566"/>
            <a:ext cx="10972800" cy="4525963"/>
          </a:xfrm>
        </p:spPr>
        <p:txBody>
          <a:bodyPr>
            <a:normAutofit/>
          </a:bodyPr>
          <a:lstStyle>
            <a:lvl1pPr marL="342900" indent="-342900">
              <a:buClr>
                <a:srgbClr val="000066"/>
              </a:buClr>
              <a:buSzPct val="150000"/>
              <a:buFont typeface="Wingdings" panose="05000000000000000000" pitchFamily="2" charset="2"/>
              <a:buChar char="§"/>
              <a:defRPr sz="16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rgbClr val="000066"/>
              </a:buClr>
              <a:buSzPct val="15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>
              <a:buClr>
                <a:srgbClr val="000066"/>
              </a:buClr>
              <a:buSzPct val="15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>
              <a:buClr>
                <a:srgbClr val="000066"/>
              </a:buClr>
              <a:buSzPct val="150000"/>
              <a:buFont typeface="Wingdings" panose="05000000000000000000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>
              <a:buClr>
                <a:srgbClr val="000066"/>
              </a:buClr>
              <a:buSzPct val="150000"/>
              <a:buFont typeface="Wingdings" panose="05000000000000000000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fld id="{09F30421-1F29-4C9D-8705-ECCB24313F22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 rotWithShape="1">
          <a:blip r:embed="rId2"/>
          <a:srcRect b="13018"/>
          <a:stretch/>
        </p:blipFill>
        <p:spPr>
          <a:xfrm>
            <a:off x="10266769" y="465461"/>
            <a:ext cx="1523051" cy="48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1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_off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>
                <a:latin typeface="Varela Round" panose="02000000000000000000" pitchFamily="2" charset="0"/>
              </a:defRPr>
            </a:lvl1pPr>
          </a:lstStyle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hteck 6"/>
          <p:cNvSpPr/>
          <p:nvPr userDrawn="1"/>
        </p:nvSpPr>
        <p:spPr>
          <a:xfrm>
            <a:off x="0" y="288032"/>
            <a:ext cx="12192000" cy="836712"/>
          </a:xfrm>
          <a:prstGeom prst="rect">
            <a:avLst/>
          </a:prstGeom>
          <a:solidFill>
            <a:srgbClr val="00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208463" y="418964"/>
            <a:ext cx="9905779" cy="576064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>
            <a:lvl1pPr algn="l">
              <a:defRPr sz="2000">
                <a:solidFill>
                  <a:schemeClr val="bg1"/>
                </a:solidFill>
                <a:latin typeface="Varela Round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Rechteck 11"/>
          <p:cNvSpPr/>
          <p:nvPr userDrawn="1"/>
        </p:nvSpPr>
        <p:spPr>
          <a:xfrm>
            <a:off x="10199949" y="418964"/>
            <a:ext cx="1656691" cy="576064"/>
          </a:xfrm>
          <a:prstGeom prst="rect">
            <a:avLst/>
          </a:prstGeom>
          <a:solidFill>
            <a:srgbClr val="000066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 rotWithShape="1">
          <a:blip r:embed="rId2"/>
          <a:srcRect b="13018"/>
          <a:stretch/>
        </p:blipFill>
        <p:spPr>
          <a:xfrm>
            <a:off x="10266769" y="465461"/>
            <a:ext cx="1523051" cy="48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68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9AAEEB-9747-4462-9654-81AA9760E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B9763-97BF-48F3-A15C-6220AC1A858F}" type="datetimeFigureOut">
              <a:rPr lang="de-DE" smtClean="0"/>
              <a:t>02.02.2023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0C643A-12E9-49C5-817B-CF2D3C2A4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0348FD-7EEE-4201-AA49-554FF245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777EB-0315-4CE8-A42F-50A057E6A9B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16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86C7-DF44-4BE5-86D8-51A2BA60671C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599723" y="6356351"/>
            <a:ext cx="4992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Air and Missile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Defence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Consulting GmbH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22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49909B4-C57C-30D7-0514-325C236F15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Test-Driven Programming with QP Framework and </a:t>
            </a:r>
            <a:r>
              <a:rPr lang="en-US" dirty="0" err="1"/>
              <a:t>PlatformIO</a:t>
            </a:r>
            <a:endParaRPr lang="de-DE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DF1493F-38C6-3E89-39AD-7CFA2E7DCF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Nhan-Khanh Le</a:t>
            </a:r>
            <a:endParaRPr lang="de-D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4C4F42-EB93-9E4A-A459-6E90A5E9827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844800" cy="365125"/>
          </a:xfrm>
        </p:spPr>
        <p:txBody>
          <a:bodyPr/>
          <a:lstStyle/>
          <a:p>
            <a:fld id="{9E67A6B1-0425-450B-8E03-C3FA4D0CA8CE}" type="datetime1">
              <a:rPr lang="de-DE" smtClean="0"/>
              <a:t>02.02.2023</a:t>
            </a:fld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F3005-7E3A-9ADE-6203-72D152653AC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47200" y="6356350"/>
            <a:ext cx="2844800" cy="365125"/>
          </a:xfrm>
        </p:spPr>
        <p:txBody>
          <a:bodyPr/>
          <a:lstStyle/>
          <a:p>
            <a:fld id="{0D1777EB-0315-4CE8-A42F-50A057E6A9B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03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6880A7-3443-4840-D10D-5AB53FACA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82C307-9A2D-C925-6FF5-24272EF1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1770C-918F-4CC3-0BC8-DB8C05EF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9AB8D8-629E-CBB4-797C-C02E4755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Q_UTEST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821BD-9E9C-47DE-AAAD-C2C32E716C32}"/>
              </a:ext>
            </a:extLst>
          </p:cNvPr>
          <p:cNvSpPr txBox="1"/>
          <p:nvPr/>
        </p:nvSpPr>
        <p:spPr>
          <a:xfrm>
            <a:off x="342900" y="1895812"/>
            <a:ext cx="11506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QS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onTestLoop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de-DE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weak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QS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onTestSetup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de-DE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weak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QS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onTestTeardown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de-DE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weak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QS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onTestEvt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QEvt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de-DE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de-DE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weak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QS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onTestPost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de-DE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QActive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de-DE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recipient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QEvt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de-DE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de-DE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weak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QP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QS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onCommand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cmdId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param1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param2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param3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Rechteck 8">
            <a:extLst>
              <a:ext uri="{FF2B5EF4-FFF2-40B4-BE49-F238E27FC236}">
                <a16:creationId xmlns:a16="http://schemas.microsoft.com/office/drawing/2014/main" id="{B069BF4C-10EC-CDE8-0ED2-2137C1D9DE39}"/>
              </a:ext>
            </a:extLst>
          </p:cNvPr>
          <p:cNvSpPr/>
          <p:nvPr/>
        </p:nvSpPr>
        <p:spPr>
          <a:xfrm>
            <a:off x="6915150" y="1301290"/>
            <a:ext cx="5068387" cy="2307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These </a:t>
            </a:r>
            <a:r>
              <a:rPr lang="de-DE" dirty="0" err="1">
                <a:solidFill>
                  <a:schemeClr val="tx1"/>
                </a:solidFill>
              </a:rPr>
              <a:t>weak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functions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declared</a:t>
            </a:r>
            <a:r>
              <a:rPr lang="de-DE" dirty="0">
                <a:solidFill>
                  <a:schemeClr val="tx1"/>
                </a:solidFill>
              </a:rPr>
              <a:t> in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&lt;QPT4Drivers/QutestConfig.cpp&gt;</a:t>
            </a:r>
            <a:r>
              <a:rPr lang="de-DE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Any </a:t>
            </a:r>
            <a:r>
              <a:rPr lang="de-DE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specific</a:t>
            </a:r>
            <a:r>
              <a:rPr lang="de-DE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de-DE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can</a:t>
            </a:r>
            <a:r>
              <a:rPr lang="de-DE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de-DE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</a:rPr>
              <a:t>these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</a:rPr>
              <a:t>functions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This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</a:rPr>
              <a:t>file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</a:rPr>
              <a:t>is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</a:rPr>
              <a:t>compiled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</a:rPr>
              <a:t>only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</a:rPr>
              <a:t>the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 Q_SPY and Q_UTEST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</a:rPr>
              <a:t>build-flag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</a:rPr>
              <a:t>is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, i.e., -D Q_SPY -D Q_UTEST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19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C5E1CD-1D28-D9D3-9544-DDCA73BFB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706C13-4DB2-BA4A-4D4F-2E8078F84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12909-6ACD-BDC9-20C0-BAEE71FCC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E138F4-5464-BCA6-A496-CEF556435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QP </a:t>
            </a: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Teensy</a:t>
            </a:r>
            <a:r>
              <a:rPr lang="de-DE" dirty="0"/>
              <a:t> 4.1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EFF742-A56F-193D-9A23-EA33C52C7991}"/>
              </a:ext>
            </a:extLst>
          </p:cNvPr>
          <p:cNvSpPr txBox="1"/>
          <p:nvPr/>
        </p:nvSpPr>
        <p:spPr>
          <a:xfrm>
            <a:off x="609600" y="2756993"/>
            <a:ext cx="9905778" cy="1668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QP </a:t>
            </a: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helpful</a:t>
            </a:r>
            <a:r>
              <a:rPr lang="de-DE" dirty="0"/>
              <a:t> </a:t>
            </a:r>
            <a:r>
              <a:rPr lang="de-DE" dirty="0" err="1"/>
              <a:t>scenarios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design and </a:t>
            </a:r>
            <a:r>
              <a:rPr lang="de-DE" dirty="0" err="1"/>
              <a:t>debugging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find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in </a:t>
            </a:r>
            <a:r>
              <a:rPr lang="de-DE" b="1" dirty="0" err="1"/>
              <a:t>qp</a:t>
            </a:r>
            <a:r>
              <a:rPr lang="de-DE" b="1" dirty="0"/>
              <a:t>/</a:t>
            </a:r>
            <a:r>
              <a:rPr lang="de-DE" b="1" dirty="0" err="1"/>
              <a:t>examples</a:t>
            </a:r>
            <a:r>
              <a:rPr lang="de-DE" b="1" dirty="0"/>
              <a:t>/arm-cm/$YOUR_MCU/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adapt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qp</a:t>
            </a:r>
            <a:r>
              <a:rPr lang="de-DE" dirty="0"/>
              <a:t> </a:t>
            </a:r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Teensy</a:t>
            </a:r>
            <a:r>
              <a:rPr lang="de-DE" dirty="0"/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402450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5B8711-51F5-DE5D-0C5E-816FE8E5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7FD5BD-70A2-4A71-3117-DC277B7BC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DC058A-A891-C41F-4BB6-4AA1863D5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2D5B9D-0092-7921-AD69-185CEBCC4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Platformio</a:t>
            </a:r>
            <a:r>
              <a:rPr lang="de-DE" dirty="0"/>
              <a:t> </a:t>
            </a:r>
            <a:r>
              <a:rPr lang="de-DE" dirty="0" err="1"/>
              <a:t>configuration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EB1C45-5601-D492-819E-F5E7B177AB05}"/>
              </a:ext>
            </a:extLst>
          </p:cNvPr>
          <p:cNvSpPr txBox="1"/>
          <p:nvPr/>
        </p:nvSpPr>
        <p:spPr>
          <a:xfrm>
            <a:off x="485496" y="2201764"/>
            <a:ext cx="7134504" cy="333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consistent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 err="1"/>
              <a:t>We</a:t>
            </a:r>
            <a:r>
              <a:rPr lang="de-DE" i="1" dirty="0"/>
              <a:t> </a:t>
            </a:r>
            <a:r>
              <a:rPr lang="de-DE" i="1" dirty="0" err="1"/>
              <a:t>distinguish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usage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QP, QSPY, and QUTEST </a:t>
            </a:r>
            <a:r>
              <a:rPr lang="de-DE" i="1" dirty="0" err="1"/>
              <a:t>only</a:t>
            </a:r>
            <a:r>
              <a:rPr lang="de-DE" i="1" dirty="0"/>
              <a:t> </a:t>
            </a:r>
            <a:r>
              <a:rPr lang="de-DE" i="1" dirty="0" err="1"/>
              <a:t>through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b="1" i="1" dirty="0"/>
              <a:t>platformio.ini </a:t>
            </a:r>
            <a:r>
              <a:rPr lang="de-DE" i="1" dirty="0" err="1"/>
              <a:t>file</a:t>
            </a:r>
            <a:r>
              <a:rPr lang="de-DE" i="1" dirty="0"/>
              <a:t>.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different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i="1" dirty="0"/>
              <a:t>QP, QSPY, and QUTEST</a:t>
            </a:r>
            <a:r>
              <a:rPr lang="de-DE" dirty="0"/>
              <a:t>. </a:t>
            </a:r>
          </a:p>
          <a:p>
            <a:pPr>
              <a:lnSpc>
                <a:spcPct val="200000"/>
              </a:lnSpc>
            </a:pP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de-DE" dirty="0" err="1">
                <a:solidFill>
                  <a:srgbClr val="00B050"/>
                </a:solidFill>
              </a:rPr>
              <a:t>How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should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we</a:t>
            </a:r>
            <a:r>
              <a:rPr lang="de-DE" dirty="0">
                <a:solidFill>
                  <a:srgbClr val="00B050"/>
                </a:solidFill>
              </a:rPr>
              <a:t> do </a:t>
            </a:r>
            <a:r>
              <a:rPr lang="de-DE" dirty="0" err="1">
                <a:solidFill>
                  <a:srgbClr val="00B050"/>
                </a:solidFill>
              </a:rPr>
              <a:t>it</a:t>
            </a:r>
            <a:r>
              <a:rPr lang="de-DE" dirty="0">
                <a:solidFill>
                  <a:srgbClr val="00B050"/>
                </a:solidFill>
              </a:rPr>
              <a:t>? (5 min </a:t>
            </a:r>
            <a:r>
              <a:rPr lang="de-DE" dirty="0" err="1">
                <a:solidFill>
                  <a:srgbClr val="00B050"/>
                </a:solidFill>
              </a:rPr>
              <a:t>thinking</a:t>
            </a:r>
            <a:r>
              <a:rPr lang="de-DE" dirty="0">
                <a:solidFill>
                  <a:srgbClr val="00B050"/>
                </a:solidFill>
              </a:rPr>
              <a:t> …) 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 </a:t>
            </a:r>
            <a:endParaRPr lang="de-DE" dirty="0">
              <a:solidFill>
                <a:srgbClr val="00B05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87560F-339B-4ECA-3EAD-D5619D035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867" y="3030497"/>
            <a:ext cx="2047875" cy="2486025"/>
          </a:xfrm>
          <a:prstGeom prst="rect">
            <a:avLst/>
          </a:prstGeom>
        </p:spPr>
      </p:pic>
      <p:sp>
        <p:nvSpPr>
          <p:cNvPr id="11" name="Rechteck 8">
            <a:extLst>
              <a:ext uri="{FF2B5EF4-FFF2-40B4-BE49-F238E27FC236}">
                <a16:creationId xmlns:a16="http://schemas.microsoft.com/office/drawing/2014/main" id="{876B8A5D-2BB0-E172-6372-6BB0976CB1A2}"/>
              </a:ext>
            </a:extLst>
          </p:cNvPr>
          <p:cNvSpPr/>
          <p:nvPr/>
        </p:nvSpPr>
        <p:spPr>
          <a:xfrm>
            <a:off x="8098168" y="2078792"/>
            <a:ext cx="3913137" cy="7358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>
                <a:solidFill>
                  <a:schemeClr val="tx1"/>
                </a:solidFill>
              </a:rPr>
              <a:t>We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use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this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project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structure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consistently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all QP </a:t>
            </a:r>
            <a:r>
              <a:rPr lang="de-DE" dirty="0" err="1">
                <a:solidFill>
                  <a:schemeClr val="tx1"/>
                </a:solidFill>
              </a:rPr>
              <a:t>configuration</a:t>
            </a:r>
            <a:r>
              <a:rPr lang="de-DE" dirty="0">
                <a:solidFill>
                  <a:schemeClr val="tx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89645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19C589-64B2-DD38-A5CF-A335FCBEC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813629-417A-FAF7-CD7B-4CA4FB9AD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1662E-6162-C6AE-F1A3-AE08D498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3E4BE6-173D-5E7C-703A-C29B578CC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CA2131-8FB1-ED6E-A8DB-73EEEF57EAEB}"/>
              </a:ext>
            </a:extLst>
          </p:cNvPr>
          <p:cNvSpPr txBox="1"/>
          <p:nvPr/>
        </p:nvSpPr>
        <p:spPr>
          <a:xfrm>
            <a:off x="7975237" y="1737456"/>
            <a:ext cx="3607163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4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de-DE" sz="14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400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env:QP</a:t>
            </a:r>
            <a:r>
              <a:rPr lang="de-DE" sz="14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DE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test_filter</a:t>
            </a:r>
            <a:r>
              <a:rPr lang="de-DE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de-DE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build_flags</a:t>
            </a:r>
            <a:r>
              <a:rPr lang="de-DE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de-DE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${</a:t>
            </a:r>
            <a:r>
              <a:rPr lang="de-DE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QP_COMMON.build_flags</a:t>
            </a:r>
            <a:r>
              <a:rPr lang="de-DE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de-DE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4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400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env:QSPY</a:t>
            </a:r>
            <a:r>
              <a:rPr lang="de-DE" sz="14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DE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test_filter</a:t>
            </a:r>
            <a:r>
              <a:rPr lang="de-DE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de-DE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build_flags</a:t>
            </a:r>
            <a:r>
              <a:rPr lang="de-DE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de-DE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${</a:t>
            </a:r>
            <a:r>
              <a:rPr lang="de-DE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QP_COMMON.build_flags</a:t>
            </a:r>
            <a:r>
              <a:rPr lang="de-DE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-D Q_SPY</a:t>
            </a:r>
          </a:p>
          <a:p>
            <a:br>
              <a:rPr lang="de-DE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4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400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env:QUTEST</a:t>
            </a:r>
            <a:r>
              <a:rPr lang="de-DE" sz="14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DE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test_filter</a:t>
            </a:r>
            <a:r>
              <a:rPr lang="de-DE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test_Blinky_T4</a:t>
            </a:r>
          </a:p>
          <a:p>
            <a:r>
              <a:rPr lang="de-DE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build_flags</a:t>
            </a:r>
            <a:r>
              <a:rPr lang="de-DE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de-DE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${</a:t>
            </a:r>
            <a:r>
              <a:rPr lang="de-DE" sz="14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QP_COMMON.build_flags</a:t>
            </a:r>
            <a:r>
              <a:rPr lang="de-DE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-D Q_SPY</a:t>
            </a:r>
          </a:p>
          <a:p>
            <a:r>
              <a:rPr lang="de-DE" sz="1400" b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  -D Q_UTEST</a:t>
            </a:r>
          </a:p>
          <a:p>
            <a:endParaRPr lang="en-US" sz="14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F21A4-9D27-5D75-AEF6-C2B24D106833}"/>
              </a:ext>
            </a:extLst>
          </p:cNvPr>
          <p:cNvSpPr txBox="1"/>
          <p:nvPr/>
        </p:nvSpPr>
        <p:spPr>
          <a:xfrm>
            <a:off x="200409" y="1983677"/>
            <a:ext cx="3663182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sz="1400" b="1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de-DE" sz="14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DE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framework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arduino</a:t>
            </a:r>
            <a:endParaRPr lang="de-DE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teensy</a:t>
            </a:r>
            <a:endParaRPr lang="de-DE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teensy41</a:t>
            </a:r>
          </a:p>
          <a:p>
            <a:r>
              <a:rPr lang="de-DE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lib_ldf_mode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</a:p>
          <a:p>
            <a:r>
              <a:rPr lang="de-DE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test_framework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custom</a:t>
            </a:r>
            <a:endParaRPr lang="de-DE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upload_protocol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teensy-gui</a:t>
            </a:r>
            <a:endParaRPr lang="de-DE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lib_extra_dirs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../</a:t>
            </a:r>
            <a:r>
              <a:rPr lang="de-DE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Dependencies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</a:p>
          <a:p>
            <a:r>
              <a:rPr lang="de-DE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build_src_filter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= +&lt;*.h&gt; +&lt;</a:t>
            </a:r>
            <a:r>
              <a:rPr lang="de-DE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_${PIOENV}.</a:t>
            </a:r>
            <a:r>
              <a:rPr lang="de-DE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de-DE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</a:p>
          <a:p>
            <a:r>
              <a:rPr lang="de-DE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de-DE" sz="14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Each</a:t>
            </a:r>
            <a:r>
              <a:rPr lang="de-DE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4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env</a:t>
            </a:r>
            <a:r>
              <a:rPr lang="de-DE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sz="14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uses</a:t>
            </a:r>
            <a:r>
              <a:rPr lang="de-DE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1 </a:t>
            </a:r>
            <a:r>
              <a:rPr lang="de-DE" sz="1400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unique</a:t>
            </a:r>
            <a:r>
              <a:rPr lang="de-DE" sz="1400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main.cpp </a:t>
            </a:r>
            <a:endParaRPr lang="de-DE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de-DE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400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[QP_COMMON]</a:t>
            </a:r>
          </a:p>
          <a:p>
            <a:r>
              <a:rPr lang="en-US" sz="14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build_flags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-D </a:t>
            </a:r>
            <a:r>
              <a:rPr lang="en-US" sz="14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QP_RATE</a:t>
            </a:r>
            <a:r>
              <a:rPr lang="en-US" sz="14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=10000U</a:t>
            </a:r>
          </a:p>
          <a:p>
            <a:endParaRPr lang="de-DE" sz="14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51F38B-C9EF-F514-AC48-A6069E51A879}"/>
              </a:ext>
            </a:extLst>
          </p:cNvPr>
          <p:cNvCxnSpPr/>
          <p:nvPr/>
        </p:nvCxnSpPr>
        <p:spPr>
          <a:xfrm>
            <a:off x="7600950" y="1562100"/>
            <a:ext cx="0" cy="449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3AD6656-A9F7-9AD4-8FC0-89681FA3FD53}"/>
              </a:ext>
            </a:extLst>
          </p:cNvPr>
          <p:cNvSpPr txBox="1"/>
          <p:nvPr/>
        </p:nvSpPr>
        <p:spPr>
          <a:xfrm>
            <a:off x="1695450" y="12434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Common </a:t>
            </a:r>
            <a:r>
              <a:rPr lang="de-DE" b="1" dirty="0" err="1"/>
              <a:t>properties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QP </a:t>
            </a:r>
            <a:r>
              <a:rPr lang="de-DE" b="1" dirty="0" err="1"/>
              <a:t>projects</a:t>
            </a:r>
            <a:endParaRPr lang="de-DE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296AAD-F928-EB67-AB12-2063DBDF3AB0}"/>
              </a:ext>
            </a:extLst>
          </p:cNvPr>
          <p:cNvSpPr txBox="1"/>
          <p:nvPr/>
        </p:nvSpPr>
        <p:spPr>
          <a:xfrm>
            <a:off x="8338132" y="1293479"/>
            <a:ext cx="324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Project </a:t>
            </a:r>
            <a:r>
              <a:rPr lang="de-DE" b="1" dirty="0" err="1"/>
              <a:t>specific</a:t>
            </a:r>
            <a:r>
              <a:rPr lang="de-DE" b="1" dirty="0"/>
              <a:t> </a:t>
            </a:r>
            <a:r>
              <a:rPr lang="de-DE" b="1" dirty="0" err="1"/>
              <a:t>settings</a:t>
            </a:r>
            <a:endParaRPr lang="de-DE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67C828-44DB-64A9-82DD-888472F74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493" y="2853656"/>
            <a:ext cx="1808093" cy="246697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E94CA3-0673-4159-4300-34CC7149C2FC}"/>
              </a:ext>
            </a:extLst>
          </p:cNvPr>
          <p:cNvCxnSpPr/>
          <p:nvPr/>
        </p:nvCxnSpPr>
        <p:spPr>
          <a:xfrm>
            <a:off x="3779645" y="4486275"/>
            <a:ext cx="1927609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31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3EF3B7D-8167-D1BC-644F-85A4D7AA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598" y="1667836"/>
            <a:ext cx="2647950" cy="44386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C59A52-1786-2A7F-52B9-687A0B5E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CE4E38-5F1F-ADA8-9550-66DF3735C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43927-AF9B-3CD1-B732-EA442775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335CCC-55F1-412A-A699-EE1AB1B6A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Let‘s</a:t>
            </a:r>
            <a:r>
              <a:rPr lang="de-DE" dirty="0"/>
              <a:t> blink - </a:t>
            </a:r>
            <a:r>
              <a:rPr lang="de-DE" dirty="0" err="1"/>
              <a:t>Blinky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A4D69-B209-0716-4DA5-E8859143024B}"/>
              </a:ext>
            </a:extLst>
          </p:cNvPr>
          <p:cNvSpPr txBox="1"/>
          <p:nvPr/>
        </p:nvSpPr>
        <p:spPr>
          <a:xfrm>
            <a:off x="456002" y="1541910"/>
            <a:ext cx="6687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QP, I </a:t>
            </a:r>
            <a:r>
              <a:rPr lang="de-DE" dirty="0" err="1"/>
              <a:t>made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adaptations</a:t>
            </a:r>
            <a:r>
              <a:rPr lang="de-DE" dirty="0"/>
              <a:t> and </a:t>
            </a:r>
            <a:r>
              <a:rPr lang="de-DE" dirty="0" err="1"/>
              <a:t>merge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modules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tutorial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11" name="Rechteck 8">
            <a:extLst>
              <a:ext uri="{FF2B5EF4-FFF2-40B4-BE49-F238E27FC236}">
                <a16:creationId xmlns:a16="http://schemas.microsoft.com/office/drawing/2014/main" id="{7B8516CA-6D79-7F20-F9A3-390EC6B65154}"/>
              </a:ext>
            </a:extLst>
          </p:cNvPr>
          <p:cNvSpPr/>
          <p:nvPr/>
        </p:nvSpPr>
        <p:spPr>
          <a:xfrm>
            <a:off x="847724" y="2381843"/>
            <a:ext cx="6010275" cy="7358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>
                <a:solidFill>
                  <a:schemeClr val="tx1"/>
                </a:solidFill>
              </a:rPr>
              <a:t>What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does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this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library</a:t>
            </a:r>
            <a:r>
              <a:rPr lang="de-DE" dirty="0">
                <a:solidFill>
                  <a:schemeClr val="tx1"/>
                </a:solidFill>
              </a:rPr>
              <a:t> do? </a:t>
            </a:r>
            <a:r>
              <a:rPr lang="de-DE" dirty="0" err="1">
                <a:solidFill>
                  <a:schemeClr val="tx1"/>
                </a:solidFill>
              </a:rPr>
              <a:t>Why</a:t>
            </a:r>
            <a:r>
              <a:rPr lang="de-DE" dirty="0">
                <a:solidFill>
                  <a:schemeClr val="tx1"/>
                </a:solidFill>
              </a:rPr>
              <a:t> and </a:t>
            </a:r>
            <a:r>
              <a:rPr lang="de-DE" dirty="0" err="1">
                <a:solidFill>
                  <a:schemeClr val="tx1"/>
                </a:solidFill>
              </a:rPr>
              <a:t>when</a:t>
            </a:r>
            <a:r>
              <a:rPr lang="de-DE" dirty="0">
                <a:solidFill>
                  <a:schemeClr val="tx1"/>
                </a:solidFill>
              </a:rPr>
              <a:t> do </a:t>
            </a:r>
            <a:r>
              <a:rPr lang="de-DE" dirty="0" err="1">
                <a:solidFill>
                  <a:schemeClr val="tx1"/>
                </a:solidFill>
              </a:rPr>
              <a:t>we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need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it</a:t>
            </a:r>
            <a:r>
              <a:rPr lang="de-DE" dirty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B78A6F-CFF2-2C93-2673-C80DD8DA6EA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857999" y="2749790"/>
            <a:ext cx="1879601" cy="4941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F6337AB-C90E-DB2B-4B02-3516F35D6FB8}"/>
              </a:ext>
            </a:extLst>
          </p:cNvPr>
          <p:cNvSpPr txBox="1"/>
          <p:nvPr/>
        </p:nvSpPr>
        <p:spPr>
          <a:xfrm>
            <a:off x="456002" y="3448243"/>
            <a:ext cx="66877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flash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QP </a:t>
            </a:r>
            <a:r>
              <a:rPr lang="de-DE" dirty="0" err="1"/>
              <a:t>environment</a:t>
            </a:r>
            <a:r>
              <a:rPr lang="de-DE" dirty="0"/>
              <a:t> and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LED </a:t>
            </a:r>
            <a:r>
              <a:rPr lang="de-DE" dirty="0" err="1"/>
              <a:t>blinks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QUIZ 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 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buFontTx/>
              <a:buChar char="-"/>
            </a:pPr>
            <a:r>
              <a:rPr lang="de-DE" dirty="0" err="1">
                <a:solidFill>
                  <a:srgbClr val="00B050"/>
                </a:solidFill>
              </a:rPr>
              <a:t>What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is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the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blinking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frequency</a:t>
            </a:r>
            <a:r>
              <a:rPr lang="de-DE" dirty="0">
                <a:solidFill>
                  <a:srgbClr val="00B050"/>
                </a:solidFill>
              </a:rPr>
              <a:t>?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rgbClr val="00B050"/>
                </a:solidFill>
              </a:rPr>
              <a:t>Can </a:t>
            </a:r>
            <a:r>
              <a:rPr lang="de-DE" dirty="0" err="1">
                <a:solidFill>
                  <a:srgbClr val="00B050"/>
                </a:solidFill>
              </a:rPr>
              <a:t>you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adjust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the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blinking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frequency</a:t>
            </a:r>
            <a:r>
              <a:rPr lang="de-DE" dirty="0">
                <a:solidFill>
                  <a:srgbClr val="00B050"/>
                </a:solidFill>
              </a:rPr>
              <a:t>?</a:t>
            </a:r>
          </a:p>
          <a:p>
            <a:pPr marL="742950" lvl="1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0103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52AD79-D5F9-9936-471C-CA532C0A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DDF67B-EA9C-82EA-682E-43C5F5D7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91B83-DC04-93C3-90B2-4A58A9BAF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481962-0D7E-0B6A-0F04-4081E44C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Brief 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FD02D8-E652-0D15-6EC4-D2FDE8A5F8DD}"/>
              </a:ext>
            </a:extLst>
          </p:cNvPr>
          <p:cNvSpPr txBox="1"/>
          <p:nvPr/>
        </p:nvSpPr>
        <p:spPr>
          <a:xfrm>
            <a:off x="2809148" y="2743890"/>
            <a:ext cx="613410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After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i="1" dirty="0" err="1"/>
              <a:t>Understand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„</a:t>
            </a:r>
            <a:r>
              <a:rPr lang="de-DE" i="1" dirty="0" err="1"/>
              <a:t>environment</a:t>
            </a:r>
            <a:r>
              <a:rPr lang="de-DE" i="1" dirty="0"/>
              <a:t>“ </a:t>
            </a:r>
            <a:r>
              <a:rPr lang="de-DE" i="1" dirty="0" err="1"/>
              <a:t>concept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platformio.ini;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i="1" dirty="0" err="1"/>
              <a:t>Understand</a:t>
            </a:r>
            <a:r>
              <a:rPr lang="de-DE" i="1" dirty="0"/>
              <a:t> </a:t>
            </a:r>
            <a:r>
              <a:rPr lang="de-DE" i="1" dirty="0" err="1"/>
              <a:t>how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dependencies</a:t>
            </a:r>
            <a:r>
              <a:rPr lang="de-DE" i="1" dirty="0"/>
              <a:t> </a:t>
            </a:r>
            <a:r>
              <a:rPr lang="de-DE" i="1" dirty="0" err="1"/>
              <a:t>are</a:t>
            </a:r>
            <a:r>
              <a:rPr lang="de-DE" i="1" dirty="0"/>
              <a:t> </a:t>
            </a:r>
            <a:r>
              <a:rPr lang="de-DE" i="1" dirty="0" err="1"/>
              <a:t>declared</a:t>
            </a:r>
            <a:r>
              <a:rPr lang="de-DE" i="1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i="1" dirty="0" err="1"/>
              <a:t>Understand</a:t>
            </a:r>
            <a:r>
              <a:rPr lang="de-DE" i="1" dirty="0"/>
              <a:t> </a:t>
            </a:r>
            <a:r>
              <a:rPr lang="de-DE" i="1" dirty="0" err="1"/>
              <a:t>how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</a:t>
            </a:r>
            <a:r>
              <a:rPr lang="de-DE" i="1" dirty="0" err="1"/>
              <a:t>configure</a:t>
            </a:r>
            <a:r>
              <a:rPr lang="de-DE" i="1" dirty="0"/>
              <a:t> </a:t>
            </a:r>
            <a:r>
              <a:rPr lang="de-DE" i="1" dirty="0" err="1"/>
              <a:t>any</a:t>
            </a:r>
            <a:r>
              <a:rPr lang="de-DE" i="1" dirty="0"/>
              <a:t> QP </a:t>
            </a:r>
            <a:r>
              <a:rPr lang="de-DE" i="1" dirty="0" err="1"/>
              <a:t>project</a:t>
            </a:r>
            <a:r>
              <a:rPr lang="de-DE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711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8CB56-4A39-6CD9-C8B7-C3756C17C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3B635-C95A-9486-609D-622374E9D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EB6A4-BF16-EEF4-ED08-673BCE92E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67FD37-74C8-992D-4778-917A6A4D2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Q_SPY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793D6-BE37-9FB4-90C2-038065C09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161" y="1381125"/>
            <a:ext cx="6747433" cy="4858152"/>
          </a:xfrm>
          <a:prstGeom prst="rect">
            <a:avLst/>
          </a:prstGeom>
        </p:spPr>
      </p:pic>
      <p:sp>
        <p:nvSpPr>
          <p:cNvPr id="7" name="Rechteck 5">
            <a:extLst>
              <a:ext uri="{FF2B5EF4-FFF2-40B4-BE49-F238E27FC236}">
                <a16:creationId xmlns:a16="http://schemas.microsoft.com/office/drawing/2014/main" id="{EBCB7411-4833-D77F-1186-3D71C0647ECD}"/>
              </a:ext>
            </a:extLst>
          </p:cNvPr>
          <p:cNvSpPr/>
          <p:nvPr/>
        </p:nvSpPr>
        <p:spPr>
          <a:xfrm>
            <a:off x="685800" y="2405462"/>
            <a:ext cx="837971" cy="8215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Teensy</a:t>
            </a:r>
            <a:endParaRPr lang="de-DE" sz="1400" dirty="0"/>
          </a:p>
        </p:txBody>
      </p:sp>
      <p:sp>
        <p:nvSpPr>
          <p:cNvPr id="8" name="Rechteck 6">
            <a:extLst>
              <a:ext uri="{FF2B5EF4-FFF2-40B4-BE49-F238E27FC236}">
                <a16:creationId xmlns:a16="http://schemas.microsoft.com/office/drawing/2014/main" id="{9E605983-49E0-F625-4340-61417C5929A3}"/>
              </a:ext>
            </a:extLst>
          </p:cNvPr>
          <p:cNvSpPr/>
          <p:nvPr/>
        </p:nvSpPr>
        <p:spPr>
          <a:xfrm>
            <a:off x="3819612" y="2359500"/>
            <a:ext cx="661151" cy="92377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PC</a:t>
            </a:r>
          </a:p>
        </p:txBody>
      </p:sp>
      <p:sp>
        <p:nvSpPr>
          <p:cNvPr id="16" name="Textfeld 10">
            <a:extLst>
              <a:ext uri="{FF2B5EF4-FFF2-40B4-BE49-F238E27FC236}">
                <a16:creationId xmlns:a16="http://schemas.microsoft.com/office/drawing/2014/main" id="{34B9F1EC-8EFE-3B23-3DE0-35914A7DCCAE}"/>
              </a:ext>
            </a:extLst>
          </p:cNvPr>
          <p:cNvSpPr txBox="1"/>
          <p:nvPr/>
        </p:nvSpPr>
        <p:spPr>
          <a:xfrm>
            <a:off x="968976" y="4124392"/>
            <a:ext cx="366478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Dictionary </a:t>
            </a:r>
            <a:r>
              <a:rPr lang="de-DE" sz="1400" dirty="0" err="1"/>
              <a:t>declaration</a:t>
            </a:r>
            <a:r>
              <a:rPr lang="de-DE" sz="1400" dirty="0"/>
              <a:t> (human-</a:t>
            </a:r>
            <a:r>
              <a:rPr lang="de-DE" sz="1400" dirty="0" err="1"/>
              <a:t>readable</a:t>
            </a:r>
            <a:r>
              <a:rPr lang="de-DE" sz="1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Records: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State </a:t>
            </a:r>
            <a:r>
              <a:rPr lang="de-DE" sz="1400" dirty="0" err="1"/>
              <a:t>machine</a:t>
            </a:r>
            <a:endParaRPr lang="de-DE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User-</a:t>
            </a:r>
            <a:r>
              <a:rPr lang="de-DE" sz="1400" dirty="0" err="1"/>
              <a:t>defined</a:t>
            </a:r>
            <a:r>
              <a:rPr lang="de-DE" sz="1400" dirty="0"/>
              <a:t>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Users </a:t>
            </a:r>
            <a:r>
              <a:rPr lang="de-DE" sz="1400" dirty="0" err="1"/>
              <a:t>can</a:t>
            </a:r>
            <a:r>
              <a:rPr lang="de-DE" sz="1400" dirty="0"/>
              <a:t> </a:t>
            </a:r>
            <a:r>
              <a:rPr lang="de-DE" sz="1400" dirty="0" err="1"/>
              <a:t>command</a:t>
            </a:r>
            <a:r>
              <a:rPr lang="de-DE" sz="1400" dirty="0"/>
              <a:t> </a:t>
            </a:r>
            <a:r>
              <a:rPr lang="de-DE" sz="1400" dirty="0" err="1"/>
              <a:t>qspy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0BFB6A-530D-BD78-DE5F-5EBAC894A7DB}"/>
              </a:ext>
            </a:extLst>
          </p:cNvPr>
          <p:cNvSpPr txBox="1"/>
          <p:nvPr/>
        </p:nvSpPr>
        <p:spPr>
          <a:xfrm>
            <a:off x="2105549" y="187056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Records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E7AD77B-A5F2-1C49-4C1E-33DCFB750494}"/>
              </a:ext>
            </a:extLst>
          </p:cNvPr>
          <p:cNvCxnSpPr>
            <a:stCxn id="7" idx="0"/>
            <a:endCxn id="8" idx="0"/>
          </p:cNvCxnSpPr>
          <p:nvPr/>
        </p:nvCxnSpPr>
        <p:spPr>
          <a:xfrm rot="5400000" flipH="1" flipV="1">
            <a:off x="2604506" y="859780"/>
            <a:ext cx="45962" cy="3045402"/>
          </a:xfrm>
          <a:prstGeom prst="bentConnector3">
            <a:avLst>
              <a:gd name="adj1" fmla="val 3486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2525197-E06D-99D3-D46B-03CE6EAD44A5}"/>
              </a:ext>
            </a:extLst>
          </p:cNvPr>
          <p:cNvCxnSpPr>
            <a:endCxn id="7" idx="2"/>
          </p:cNvCxnSpPr>
          <p:nvPr/>
        </p:nvCxnSpPr>
        <p:spPr>
          <a:xfrm rot="10800000">
            <a:off x="1104787" y="3226988"/>
            <a:ext cx="3045401" cy="1258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0BFCDCE-2812-C36C-7E99-11D503A1C441}"/>
              </a:ext>
            </a:extLst>
          </p:cNvPr>
          <p:cNvSpPr txBox="1"/>
          <p:nvPr/>
        </p:nvSpPr>
        <p:spPr>
          <a:xfrm>
            <a:off x="1997579" y="334194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Commands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2919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3EF3B7D-8167-D1BC-644F-85A4D7AA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598" y="1667836"/>
            <a:ext cx="2647950" cy="44386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C59A52-1786-2A7F-52B9-687A0B5E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CE4E38-5F1F-ADA8-9550-66DF3735C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43927-AF9B-3CD1-B732-EA442775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335CCC-55F1-412A-A699-EE1AB1B6A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Let‘s</a:t>
            </a:r>
            <a:r>
              <a:rPr lang="de-DE" dirty="0"/>
              <a:t> blink </a:t>
            </a:r>
            <a:r>
              <a:rPr lang="de-DE" dirty="0" err="1"/>
              <a:t>with</a:t>
            </a:r>
            <a:r>
              <a:rPr lang="de-DE" dirty="0"/>
              <a:t> Q_SPY - </a:t>
            </a:r>
            <a:r>
              <a:rPr lang="de-DE" dirty="0" err="1"/>
              <a:t>Blinky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A4D69-B209-0716-4DA5-E8859143024B}"/>
              </a:ext>
            </a:extLst>
          </p:cNvPr>
          <p:cNvSpPr txBox="1"/>
          <p:nvPr/>
        </p:nvSpPr>
        <p:spPr>
          <a:xfrm>
            <a:off x="609600" y="2036388"/>
            <a:ext cx="6687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qp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Q_Spy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screen. </a:t>
            </a:r>
          </a:p>
        </p:txBody>
      </p:sp>
      <p:sp>
        <p:nvSpPr>
          <p:cNvPr id="11" name="Rechteck 8">
            <a:extLst>
              <a:ext uri="{FF2B5EF4-FFF2-40B4-BE49-F238E27FC236}">
                <a16:creationId xmlns:a16="http://schemas.microsoft.com/office/drawing/2014/main" id="{7B8516CA-6D79-7F20-F9A3-390EC6B65154}"/>
              </a:ext>
            </a:extLst>
          </p:cNvPr>
          <p:cNvSpPr/>
          <p:nvPr/>
        </p:nvSpPr>
        <p:spPr>
          <a:xfrm>
            <a:off x="2838451" y="2825461"/>
            <a:ext cx="4992297" cy="105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Flash </a:t>
            </a:r>
            <a:r>
              <a:rPr lang="de-DE" dirty="0" err="1">
                <a:solidFill>
                  <a:schemeClr val="tx1"/>
                </a:solidFill>
              </a:rPr>
              <a:t>this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file</a:t>
            </a:r>
            <a:r>
              <a:rPr lang="de-DE" dirty="0">
                <a:solidFill>
                  <a:schemeClr val="tx1"/>
                </a:solidFill>
              </a:rPr>
              <a:t> „main_QSPY.cpp“ </a:t>
            </a:r>
            <a:r>
              <a:rPr lang="de-DE" dirty="0" err="1">
                <a:solidFill>
                  <a:schemeClr val="tx1"/>
                </a:solidFill>
              </a:rPr>
              <a:t>please</a:t>
            </a:r>
            <a:r>
              <a:rPr lang="de-DE" dirty="0">
                <a:solidFill>
                  <a:schemeClr val="tx1"/>
                </a:solidFill>
              </a:rPr>
              <a:t>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did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 do </a:t>
            </a:r>
            <a:r>
              <a:rPr lang="de-DE" dirty="0" err="1">
                <a:solidFill>
                  <a:schemeClr val="tx1"/>
                </a:solidFill>
              </a:rPr>
              <a:t>it</a:t>
            </a:r>
            <a:r>
              <a:rPr lang="de-DE" dirty="0">
                <a:solidFill>
                  <a:schemeClr val="tx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Is</a:t>
            </a:r>
            <a:r>
              <a:rPr lang="de-DE" dirty="0">
                <a:solidFill>
                  <a:schemeClr val="tx1"/>
                </a:solidFill>
              </a:rPr>
              <a:t> QSPY </a:t>
            </a:r>
            <a:r>
              <a:rPr lang="de-DE" dirty="0" err="1">
                <a:solidFill>
                  <a:schemeClr val="tx1"/>
                </a:solidFill>
              </a:rPr>
              <a:t>really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activated</a:t>
            </a:r>
            <a:r>
              <a:rPr lang="de-DE" dirty="0">
                <a:solidFill>
                  <a:schemeClr val="tx1"/>
                </a:solidFill>
              </a:rPr>
              <a:t>?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B78A6F-CFF2-2C93-2673-C80DD8DA6EA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830748" y="3351331"/>
            <a:ext cx="1065602" cy="1872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F6337AB-C90E-DB2B-4B02-3516F35D6FB8}"/>
              </a:ext>
            </a:extLst>
          </p:cNvPr>
          <p:cNvSpPr txBox="1"/>
          <p:nvPr/>
        </p:nvSpPr>
        <p:spPr>
          <a:xfrm>
            <a:off x="609600" y="4017079"/>
            <a:ext cx="668774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teensy</a:t>
            </a:r>
            <a:r>
              <a:rPr lang="de-DE" dirty="0"/>
              <a:t> </a:t>
            </a:r>
            <a:r>
              <a:rPr lang="de-DE" dirty="0" err="1"/>
              <a:t>blinking</a:t>
            </a:r>
            <a:r>
              <a:rPr lang="de-DE" dirty="0"/>
              <a:t> like </a:t>
            </a:r>
            <a:r>
              <a:rPr lang="de-DE" dirty="0" err="1"/>
              <a:t>before</a:t>
            </a:r>
            <a:r>
              <a:rPr lang="de-DE" dirty="0"/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Open </a:t>
            </a:r>
            <a:r>
              <a:rPr lang="de-DE" dirty="0" err="1"/>
              <a:t>command</a:t>
            </a:r>
            <a:r>
              <a:rPr lang="de-DE" dirty="0"/>
              <a:t> prompt, </a:t>
            </a:r>
            <a:r>
              <a:rPr lang="de-DE" dirty="0" err="1"/>
              <a:t>input</a:t>
            </a:r>
            <a:r>
              <a:rPr lang="de-DE" dirty="0"/>
              <a:t>  </a:t>
            </a:r>
          </a:p>
          <a:p>
            <a:pPr lvl="1">
              <a:lnSpc>
                <a:spcPct val="150000"/>
              </a:lnSpc>
            </a:pPr>
            <a:r>
              <a:rPr lang="de-DE" dirty="0" err="1"/>
              <a:t>qspy</a:t>
            </a:r>
            <a:r>
              <a:rPr lang="de-DE" dirty="0"/>
              <a:t> –c </a:t>
            </a:r>
            <a:r>
              <a:rPr lang="de-DE" dirty="0">
                <a:solidFill>
                  <a:srgbClr val="FF0000"/>
                </a:solidFill>
              </a:rPr>
              <a:t>COMXXX</a:t>
            </a:r>
            <a:r>
              <a:rPr lang="de-DE" dirty="0"/>
              <a:t> –b </a:t>
            </a:r>
            <a:r>
              <a:rPr lang="de-DE" dirty="0">
                <a:solidFill>
                  <a:srgbClr val="FF0000"/>
                </a:solidFill>
              </a:rPr>
              <a:t>115200 […]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10199-3195-471F-4ED6-0AA60E4D957B}"/>
              </a:ext>
            </a:extLst>
          </p:cNvPr>
          <p:cNvSpPr txBox="1"/>
          <p:nvPr/>
        </p:nvSpPr>
        <p:spPr>
          <a:xfrm>
            <a:off x="686998" y="1472620"/>
            <a:ext cx="6229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FF0000"/>
                </a:solidFill>
              </a:rPr>
              <a:t>You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must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install</a:t>
            </a:r>
            <a:r>
              <a:rPr lang="de-DE" b="1" dirty="0">
                <a:solidFill>
                  <a:srgbClr val="FF0000"/>
                </a:solidFill>
              </a:rPr>
              <a:t> QP-</a:t>
            </a:r>
            <a:r>
              <a:rPr lang="de-DE" b="1" dirty="0" err="1">
                <a:solidFill>
                  <a:srgbClr val="FF0000"/>
                </a:solidFill>
              </a:rPr>
              <a:t>bundles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to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use</a:t>
            </a:r>
            <a:r>
              <a:rPr lang="de-DE" b="1" dirty="0">
                <a:solidFill>
                  <a:srgbClr val="FF0000"/>
                </a:solidFill>
              </a:rPr>
              <a:t> QSPY and QUTEST.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530064-0CC5-D3D3-AE24-BF03BFDD4389}"/>
              </a:ext>
            </a:extLst>
          </p:cNvPr>
          <p:cNvSpPr txBox="1"/>
          <p:nvPr/>
        </p:nvSpPr>
        <p:spPr>
          <a:xfrm>
            <a:off x="753673" y="5385380"/>
            <a:ext cx="6096000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Check </a:t>
            </a:r>
            <a:r>
              <a:rPr lang="de-DE" dirty="0" err="1"/>
              <a:t>this</a:t>
            </a:r>
            <a:r>
              <a:rPr lang="de-DE" dirty="0"/>
              <a:t> link </a:t>
            </a:r>
            <a:r>
              <a:rPr lang="de-DE" dirty="0" err="1"/>
              <a:t>for</a:t>
            </a:r>
            <a:r>
              <a:rPr lang="de-DE" dirty="0"/>
              <a:t> additional </a:t>
            </a:r>
            <a:r>
              <a:rPr lang="de-DE" dirty="0" err="1"/>
              <a:t>info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qspy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https://www.state-machine.com/qtools/qspy.html</a:t>
            </a:r>
          </a:p>
        </p:txBody>
      </p:sp>
    </p:spTree>
    <p:extLst>
      <p:ext uri="{BB962C8B-B14F-4D97-AF65-F5344CB8AC3E}">
        <p14:creationId xmlns:p14="http://schemas.microsoft.com/office/powerpoint/2010/main" val="2255487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FFA074-75B8-88A9-5B0E-0C29EBE10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3AD7EE-5505-3134-0BCC-451CE2E5C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C61E2-2A1F-7E47-0F77-D2F2BC6A6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369EDA-F19E-3FC8-99BC-7AA77D8A4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Q_SPY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AFDC59-0ED0-F9B0-0946-6A76AC7318DE}"/>
              </a:ext>
            </a:extLst>
          </p:cNvPr>
          <p:cNvSpPr txBox="1"/>
          <p:nvPr/>
        </p:nvSpPr>
        <p:spPr>
          <a:xfrm>
            <a:off x="485775" y="1874014"/>
            <a:ext cx="10963275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do </a:t>
            </a:r>
            <a:r>
              <a:rPr lang="de-DE" dirty="0" err="1">
                <a:sym typeface="Wingdings" panose="05000000000000000000" pitchFamily="2" charset="2"/>
              </a:rPr>
              <a:t>you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see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Q_SPY terminal?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ym typeface="Wingdings" panose="05000000000000000000" pitchFamily="2" charset="2"/>
              </a:rPr>
              <a:t>How</a:t>
            </a:r>
            <a:r>
              <a:rPr lang="de-DE" dirty="0">
                <a:sym typeface="Wingdings" panose="05000000000000000000" pitchFamily="2" charset="2"/>
              </a:rPr>
              <a:t> do </a:t>
            </a:r>
            <a:r>
              <a:rPr lang="de-DE" dirty="0" err="1">
                <a:sym typeface="Wingdings" panose="05000000000000000000" pitchFamily="2" charset="2"/>
              </a:rPr>
              <a:t>you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interprete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these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information</a:t>
            </a:r>
            <a:r>
              <a:rPr lang="de-DE" dirty="0">
                <a:sym typeface="Wingdings" panose="05000000000000000000" pitchFamily="2" charset="2"/>
              </a:rPr>
              <a:t>?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Press „i“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terminal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running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qspy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happen?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Press „r“ in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terminal </a:t>
            </a:r>
            <a:r>
              <a:rPr lang="de-DE" dirty="0" err="1">
                <a:sym typeface="Wingdings" panose="05000000000000000000" pitchFamily="2" charset="2"/>
              </a:rPr>
              <a:t>that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running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qspy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what</a:t>
            </a:r>
            <a:r>
              <a:rPr lang="de-DE" dirty="0">
                <a:sym typeface="Wingdings" panose="05000000000000000000" pitchFamily="2" charset="2"/>
              </a:rPr>
              <a:t> happen?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Quiz: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What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should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you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do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if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qspy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records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contain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register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numbers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or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any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information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that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you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can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not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understand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How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do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you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save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qspy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records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into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a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text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file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for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later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usage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You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may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see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qspy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using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timestamp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at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microseconds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.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How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can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we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change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to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rgbClr val="00B050"/>
                </a:solidFill>
                <a:sym typeface="Wingdings" panose="05000000000000000000" pitchFamily="2" charset="2"/>
              </a:rPr>
              <a:t>millis</a:t>
            </a:r>
            <a:r>
              <a:rPr lang="de-DE" dirty="0">
                <a:solidFill>
                  <a:srgbClr val="00B050"/>
                </a:solidFill>
                <a:sym typeface="Wingdings" panose="05000000000000000000" pitchFamily="2" charset="2"/>
              </a:rPr>
              <a:t>()?</a:t>
            </a:r>
          </a:p>
        </p:txBody>
      </p:sp>
    </p:spTree>
    <p:extLst>
      <p:ext uri="{BB962C8B-B14F-4D97-AF65-F5344CB8AC3E}">
        <p14:creationId xmlns:p14="http://schemas.microsoft.com/office/powerpoint/2010/main" val="2625669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3228B5-C5EC-BAC0-A8F1-43303661A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74E9A6-6D6F-C8F0-2142-C53ED4EB5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510D9-05D8-D649-5968-AB92B04E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113DCD-CA9B-3D87-2A6D-F360BEB72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QUTEST</a:t>
            </a:r>
          </a:p>
        </p:txBody>
      </p:sp>
      <p:pic>
        <p:nvPicPr>
          <p:cNvPr id="6" name="Grafik 11">
            <a:extLst>
              <a:ext uri="{FF2B5EF4-FFF2-40B4-BE49-F238E27FC236}">
                <a16:creationId xmlns:a16="http://schemas.microsoft.com/office/drawing/2014/main" id="{81F7C129-7CCD-3219-27F9-63F3E6120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105" y="1455708"/>
            <a:ext cx="7000875" cy="3686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B07971-E647-ACB9-AB0B-40272D1470C4}"/>
              </a:ext>
            </a:extLst>
          </p:cNvPr>
          <p:cNvSpPr txBox="1"/>
          <p:nvPr/>
        </p:nvSpPr>
        <p:spPr>
          <a:xfrm>
            <a:off x="3114675" y="540229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Check </a:t>
            </a:r>
            <a:r>
              <a:rPr lang="de-DE" dirty="0" err="1"/>
              <a:t>this</a:t>
            </a:r>
            <a:r>
              <a:rPr lang="de-DE" dirty="0"/>
              <a:t> out</a:t>
            </a:r>
          </a:p>
          <a:p>
            <a:r>
              <a:rPr lang="de-DE" dirty="0"/>
              <a:t>https://www.state-machine.com/qtools/qutest.html</a:t>
            </a:r>
          </a:p>
        </p:txBody>
      </p:sp>
      <p:sp>
        <p:nvSpPr>
          <p:cNvPr id="9" name="Rechteck 5">
            <a:extLst>
              <a:ext uri="{FF2B5EF4-FFF2-40B4-BE49-F238E27FC236}">
                <a16:creationId xmlns:a16="http://schemas.microsoft.com/office/drawing/2014/main" id="{12139F11-E93F-46E2-7808-48B0EAC31172}"/>
              </a:ext>
            </a:extLst>
          </p:cNvPr>
          <p:cNvSpPr/>
          <p:nvPr/>
        </p:nvSpPr>
        <p:spPr>
          <a:xfrm>
            <a:off x="1541493" y="3010762"/>
            <a:ext cx="1429187" cy="5760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Teensy</a:t>
            </a:r>
            <a:endParaRPr lang="de-DE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C78027-1099-78F1-C2B4-F687BAF8FB75}"/>
              </a:ext>
            </a:extLst>
          </p:cNvPr>
          <p:cNvSpPr txBox="1"/>
          <p:nvPr/>
        </p:nvSpPr>
        <p:spPr>
          <a:xfrm>
            <a:off x="10009467" y="3402161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PYTHON </a:t>
            </a:r>
            <a:r>
              <a:rPr lang="de-DE" dirty="0" err="1"/>
              <a:t>scripts</a:t>
            </a:r>
            <a:endParaRPr lang="de-DE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893694-298C-FC3C-4FD9-81CD18EBD6C9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9210675" y="3219450"/>
            <a:ext cx="798792" cy="367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678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2FA19-3E1A-5766-420A-9F390BE6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716A5A-C609-2AB9-7251-0D6DE9746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FFFFA-4362-8512-811E-CF18E66D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054BED-BE1C-6A5F-256A-B27CA757A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2EB199-0FAE-A5BE-C0D2-310159EA0CE3}"/>
              </a:ext>
            </a:extLst>
          </p:cNvPr>
          <p:cNvSpPr txBox="1"/>
          <p:nvPr/>
        </p:nvSpPr>
        <p:spPr>
          <a:xfrm>
            <a:off x="504825" y="1993177"/>
            <a:ext cx="9905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Agenda: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	Common Libraries – </a:t>
            </a:r>
            <a:r>
              <a:rPr lang="de-DE" sz="1800" dirty="0" err="1"/>
              <a:t>No</a:t>
            </a:r>
            <a:r>
              <a:rPr lang="de-DE" sz="1800" dirty="0"/>
              <a:t> QP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	</a:t>
            </a:r>
            <a:r>
              <a:rPr lang="de-DE" sz="1800" dirty="0" err="1"/>
              <a:t>With</a:t>
            </a:r>
            <a:r>
              <a:rPr lang="de-DE" sz="1800" dirty="0"/>
              <a:t> QP – </a:t>
            </a:r>
            <a:r>
              <a:rPr lang="de-DE" sz="1800" dirty="0" err="1"/>
              <a:t>default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amdc</a:t>
            </a:r>
            <a:r>
              <a:rPr lang="de-DE" sz="1800" dirty="0"/>
              <a:t> </a:t>
            </a:r>
            <a:r>
              <a:rPr lang="de-DE" sz="1800" dirty="0" err="1"/>
              <a:t>developed</a:t>
            </a:r>
            <a:r>
              <a:rPr lang="de-DE" sz="1800" dirty="0"/>
              <a:t> QP </a:t>
            </a:r>
            <a:r>
              <a:rPr lang="de-DE" sz="1800" dirty="0" err="1"/>
              <a:t>drivers</a:t>
            </a: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	Tutor: </a:t>
            </a:r>
            <a:r>
              <a:rPr lang="de-DE" sz="1800" dirty="0" err="1"/>
              <a:t>Only</a:t>
            </a:r>
            <a:r>
              <a:rPr lang="de-DE" sz="1800" dirty="0"/>
              <a:t> pure QP and </a:t>
            </a:r>
            <a:r>
              <a:rPr lang="de-DE" sz="1800" dirty="0" err="1"/>
              <a:t>project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run</a:t>
            </a:r>
            <a:r>
              <a:rPr lang="de-DE" sz="1800" dirty="0"/>
              <a:t> </a:t>
            </a:r>
            <a:r>
              <a:rPr lang="de-DE" sz="1800" dirty="0" err="1"/>
              <a:t>qp</a:t>
            </a:r>
            <a:r>
              <a:rPr lang="de-DE" sz="1800" dirty="0"/>
              <a:t> </a:t>
            </a:r>
            <a:r>
              <a:rPr lang="de-DE" sz="1800" dirty="0" err="1"/>
              <a:t>examples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118430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458A46-C7CA-CAC3-6B2C-E9CDD9CEE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CC6649-D0E8-0228-09EE-ECBE06F2F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112EE-B7EE-CD57-301A-48CC0A71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D04CD6-28DD-2EFA-2928-31BB347F9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C9300-F449-FFC4-36D1-24FE0D3C9625}"/>
              </a:ext>
            </a:extLst>
          </p:cNvPr>
          <p:cNvSpPr txBox="1"/>
          <p:nvPr/>
        </p:nvSpPr>
        <p:spPr>
          <a:xfrm>
            <a:off x="1143110" y="2161986"/>
            <a:ext cx="10001140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a </a:t>
            </a:r>
            <a:r>
              <a:rPr lang="de-DE" dirty="0" err="1"/>
              <a:t>deterministic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, QUTEST </a:t>
            </a:r>
            <a:r>
              <a:rPr lang="de-DE" dirty="0" err="1"/>
              <a:t>triggers</a:t>
            </a:r>
            <a:r>
              <a:rPr lang="de-DE" dirty="0"/>
              <a:t> RESET on </a:t>
            </a:r>
            <a:r>
              <a:rPr lang="de-DE" dirty="0" err="1"/>
              <a:t>the</a:t>
            </a:r>
            <a:r>
              <a:rPr lang="de-DE" dirty="0"/>
              <a:t> MCU multiple </a:t>
            </a:r>
            <a:r>
              <a:rPr lang="de-DE" dirty="0" err="1"/>
              <a:t>times</a:t>
            </a:r>
            <a:r>
              <a:rPr lang="de-DE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not a </a:t>
            </a:r>
            <a:r>
              <a:rPr lang="de-DE" dirty="0" err="1"/>
              <a:t>problem</a:t>
            </a:r>
            <a:r>
              <a:rPr lang="de-DE" dirty="0"/>
              <a:t> on </a:t>
            </a:r>
            <a:r>
              <a:rPr lang="de-DE" dirty="0" err="1"/>
              <a:t>many</a:t>
            </a:r>
            <a:r>
              <a:rPr lang="de-DE" dirty="0"/>
              <a:t> MCUs.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USB </a:t>
            </a:r>
            <a:r>
              <a:rPr lang="de-DE" dirty="0" err="1"/>
              <a:t>or</a:t>
            </a:r>
            <a:r>
              <a:rPr lang="de-DE" dirty="0"/>
              <a:t> COM-Port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maintained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MCU </a:t>
            </a:r>
            <a:r>
              <a:rPr lang="de-DE" dirty="0" err="1"/>
              <a:t>performs</a:t>
            </a:r>
            <a:r>
              <a:rPr lang="de-DE" dirty="0"/>
              <a:t> a </a:t>
            </a:r>
            <a:r>
              <a:rPr lang="de-DE" dirty="0" err="1"/>
              <a:t>reset</a:t>
            </a:r>
            <a:r>
              <a:rPr lang="de-DE" dirty="0"/>
              <a:t>, </a:t>
            </a:r>
            <a:r>
              <a:rPr lang="de-DE" i="1" dirty="0"/>
              <a:t>QSPY </a:t>
            </a:r>
            <a:r>
              <a:rPr lang="de-DE" i="1" dirty="0" err="1"/>
              <a:t>is</a:t>
            </a:r>
            <a:r>
              <a:rPr lang="de-DE" i="1" dirty="0"/>
              <a:t> still </a:t>
            </a:r>
            <a:r>
              <a:rPr lang="de-DE" i="1" dirty="0" err="1"/>
              <a:t>alive</a:t>
            </a:r>
            <a:r>
              <a:rPr lang="de-DE" dirty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dirty="0" err="1">
                <a:sym typeface="Wingdings" panose="05000000000000000000" pitchFamily="2" charset="2"/>
              </a:rPr>
              <a:t>However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reset</a:t>
            </a:r>
            <a:r>
              <a:rPr lang="de-DE" dirty="0">
                <a:sym typeface="Wingdings" panose="05000000000000000000" pitchFamily="2" charset="2"/>
              </a:rPr>
              <a:t> on </a:t>
            </a:r>
            <a:r>
              <a:rPr lang="de-DE" dirty="0" err="1">
                <a:sym typeface="Wingdings" panose="05000000000000000000" pitchFamily="2" charset="2"/>
              </a:rPr>
              <a:t>Teensy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interrupts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COM-Port </a:t>
            </a:r>
            <a:r>
              <a:rPr lang="de-DE" dirty="0" err="1">
                <a:sym typeface="Wingdings" panose="05000000000000000000" pitchFamily="2" charset="2"/>
              </a:rPr>
              <a:t>connection</a:t>
            </a:r>
            <a:r>
              <a:rPr lang="de-DE" dirty="0">
                <a:sym typeface="Wingdings" panose="05000000000000000000" pitchFamily="2" charset="2"/>
              </a:rPr>
              <a:t>  </a:t>
            </a:r>
            <a:r>
              <a:rPr lang="de-DE" i="1" dirty="0">
                <a:sym typeface="Wingdings" panose="05000000000000000000" pitchFamily="2" charset="2"/>
              </a:rPr>
              <a:t>QSPY </a:t>
            </a:r>
            <a:r>
              <a:rPr lang="de-DE" i="1" dirty="0" err="1">
                <a:sym typeface="Wingdings" panose="05000000000000000000" pitchFamily="2" charset="2"/>
              </a:rPr>
              <a:t>automatically</a:t>
            </a:r>
            <a:r>
              <a:rPr lang="de-DE" i="1" dirty="0">
                <a:sym typeface="Wingdings" panose="05000000000000000000" pitchFamily="2" charset="2"/>
              </a:rPr>
              <a:t> </a:t>
            </a:r>
            <a:r>
              <a:rPr lang="de-DE" i="1" dirty="0" err="1">
                <a:sym typeface="Wingdings" panose="05000000000000000000" pitchFamily="2" charset="2"/>
              </a:rPr>
              <a:t>exit</a:t>
            </a:r>
            <a:r>
              <a:rPr lang="de-DE" b="1" dirty="0">
                <a:sym typeface="Wingdings" panose="05000000000000000000" pitchFamily="2" charset="2"/>
              </a:rPr>
              <a:t>. </a:t>
            </a:r>
            <a:r>
              <a:rPr lang="de-DE" dirty="0">
                <a:sym typeface="Wingdings" panose="05000000000000000000" pitchFamily="2" charset="2"/>
              </a:rPr>
              <a:t>This </a:t>
            </a:r>
            <a:r>
              <a:rPr lang="de-DE" dirty="0" err="1">
                <a:sym typeface="Wingdings" panose="05000000000000000000" pitchFamily="2" charset="2"/>
              </a:rPr>
              <a:t>explains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qspy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exits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when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we</a:t>
            </a:r>
            <a:r>
              <a:rPr lang="de-DE" dirty="0">
                <a:sym typeface="Wingdings" panose="05000000000000000000" pitchFamily="2" charset="2"/>
              </a:rPr>
              <a:t> press „r“.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b="1" dirty="0" err="1">
                <a:sym typeface="Wingdings" panose="05000000000000000000" pitchFamily="2" charset="2"/>
              </a:rPr>
              <a:t>We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need</a:t>
            </a:r>
            <a:r>
              <a:rPr lang="de-DE" b="1" dirty="0">
                <a:sym typeface="Wingdings" panose="05000000000000000000" pitchFamily="2" charset="2"/>
              </a:rPr>
              <a:t> a </a:t>
            </a:r>
            <a:r>
              <a:rPr lang="de-DE" b="1" dirty="0" err="1">
                <a:sym typeface="Wingdings" panose="05000000000000000000" pitchFamily="2" charset="2"/>
              </a:rPr>
              <a:t>mechanism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to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keep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the</a:t>
            </a:r>
            <a:r>
              <a:rPr lang="de-DE" b="1" dirty="0">
                <a:sym typeface="Wingdings" panose="05000000000000000000" pitchFamily="2" charset="2"/>
              </a:rPr>
              <a:t> QSPY </a:t>
            </a:r>
            <a:r>
              <a:rPr lang="de-DE" b="1" dirty="0" err="1">
                <a:sym typeface="Wingdings" panose="05000000000000000000" pitchFamily="2" charset="2"/>
              </a:rPr>
              <a:t>alive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while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Teensy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is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being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reset</a:t>
            </a:r>
            <a:r>
              <a:rPr lang="de-DE" b="1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de-DE" b="1" dirty="0">
                <a:sym typeface="Wingdings" panose="05000000000000000000" pitchFamily="2" charset="2"/>
              </a:rPr>
              <a:t>qrelay.py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755890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4CA9C03F-3E28-485B-9F37-A6300F231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607" y="1893858"/>
            <a:ext cx="7000875" cy="3686175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F9C2FB-3491-43E3-A7EE-6D990EBB2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E08401-F3D5-4152-B996-73FBC3DD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8D0B81-BEB8-6AFF-D297-12D622A6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qrelay.py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7EF5A6B-CA0B-4294-BF5E-5387FCF18FD5}"/>
              </a:ext>
            </a:extLst>
          </p:cNvPr>
          <p:cNvSpPr/>
          <p:nvPr/>
        </p:nvSpPr>
        <p:spPr>
          <a:xfrm>
            <a:off x="2117220" y="3555779"/>
            <a:ext cx="1429187" cy="5760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Teensy</a:t>
            </a:r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C0C830C-0758-4739-B248-D24F952DA29D}"/>
              </a:ext>
            </a:extLst>
          </p:cNvPr>
          <p:cNvSpPr/>
          <p:nvPr/>
        </p:nvSpPr>
        <p:spPr>
          <a:xfrm>
            <a:off x="2736018" y="5902389"/>
            <a:ext cx="1591402" cy="74804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QspyRelayPort</a:t>
            </a:r>
            <a:r>
              <a:rPr lang="de-DE" sz="1400" dirty="0"/>
              <a:t>:</a:t>
            </a:r>
          </a:p>
          <a:p>
            <a:pPr algn="ctr"/>
            <a:r>
              <a:rPr lang="de-DE" sz="1400" dirty="0"/>
              <a:t>qrelay.py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700D2F1-0381-4655-9157-43044867FDBF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531719" y="4203813"/>
            <a:ext cx="977272" cy="169857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F9831A5-DFDD-49A0-9A73-A76E91E5B3C7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2831814" y="4131844"/>
            <a:ext cx="699905" cy="177054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8B00E602-F1FB-4F7D-97C6-36721ACCC691}"/>
              </a:ext>
            </a:extLst>
          </p:cNvPr>
          <p:cNvSpPr txBox="1"/>
          <p:nvPr/>
        </p:nvSpPr>
        <p:spPr>
          <a:xfrm>
            <a:off x="2452234" y="461770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Serial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E744367-9B63-4436-A373-DDCF25C343D7}"/>
              </a:ext>
            </a:extLst>
          </p:cNvPr>
          <p:cNvSpPr txBox="1"/>
          <p:nvPr/>
        </p:nvSpPr>
        <p:spPr>
          <a:xfrm>
            <a:off x="4775433" y="528946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TCP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78C1F-15C3-D175-0D46-96F09C5B4D63}"/>
              </a:ext>
            </a:extLst>
          </p:cNvPr>
          <p:cNvSpPr txBox="1"/>
          <p:nvPr/>
        </p:nvSpPr>
        <p:spPr>
          <a:xfrm>
            <a:off x="8179680" y="5484856"/>
            <a:ext cx="3835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qrelay.py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upload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codes</a:t>
            </a:r>
            <a:r>
              <a:rPr lang="de-DE" dirty="0"/>
              <a:t> on </a:t>
            </a:r>
            <a:r>
              <a:rPr lang="de-DE" dirty="0" err="1"/>
              <a:t>teensy</a:t>
            </a:r>
            <a:r>
              <a:rPr lang="de-DE" dirty="0"/>
              <a:t>.</a:t>
            </a:r>
          </a:p>
          <a:p>
            <a:r>
              <a:rPr lang="de-DE" dirty="0"/>
              <a:t>Use </a:t>
            </a:r>
            <a:r>
              <a:rPr lang="de-DE" dirty="0" err="1"/>
              <a:t>ctrl+c</a:t>
            </a:r>
            <a:r>
              <a:rPr lang="de-DE" dirty="0"/>
              <a:t> and </a:t>
            </a:r>
            <a:r>
              <a:rPr lang="de-DE" dirty="0" err="1"/>
              <a:t>restart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script</a:t>
            </a:r>
            <a:endParaRPr lang="de-DE" dirty="0"/>
          </a:p>
        </p:txBody>
      </p:sp>
      <p:sp>
        <p:nvSpPr>
          <p:cNvPr id="8" name="Textfeld 25">
            <a:extLst>
              <a:ext uri="{FF2B5EF4-FFF2-40B4-BE49-F238E27FC236}">
                <a16:creationId xmlns:a16="http://schemas.microsoft.com/office/drawing/2014/main" id="{C53819EA-6795-2728-013C-2D8CEB305A13}"/>
              </a:ext>
            </a:extLst>
          </p:cNvPr>
          <p:cNvSpPr txBox="1"/>
          <p:nvPr/>
        </p:nvSpPr>
        <p:spPr>
          <a:xfrm>
            <a:off x="7009216" y="429732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UDP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FBD9BE7-1DB8-4908-3362-A019CB48DC8F}"/>
              </a:ext>
            </a:extLst>
          </p:cNvPr>
          <p:cNvSpPr/>
          <p:nvPr/>
        </p:nvSpPr>
        <p:spPr>
          <a:xfrm>
            <a:off x="4673890" y="1317384"/>
            <a:ext cx="2554401" cy="7358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>
                <a:solidFill>
                  <a:schemeClr val="tx1"/>
                </a:solidFill>
              </a:rPr>
              <a:t>Console</a:t>
            </a:r>
            <a:r>
              <a:rPr lang="de-DE" dirty="0">
                <a:solidFill>
                  <a:schemeClr val="tx1"/>
                </a:solidFill>
              </a:rPr>
              <a:t> 1:</a:t>
            </a:r>
          </a:p>
          <a:p>
            <a:r>
              <a:rPr lang="de-DE" dirty="0" err="1">
                <a:solidFill>
                  <a:schemeClr val="tx1"/>
                </a:solidFill>
              </a:rPr>
              <a:t>qspy</a:t>
            </a:r>
            <a:r>
              <a:rPr lang="de-DE" dirty="0">
                <a:solidFill>
                  <a:schemeClr val="tx1"/>
                </a:solidFill>
              </a:rPr>
              <a:t> –t </a:t>
            </a:r>
            <a:r>
              <a:rPr lang="de-DE" dirty="0">
                <a:solidFill>
                  <a:srgbClr val="00B050"/>
                </a:solidFill>
              </a:rPr>
              <a:t>6601</a:t>
            </a:r>
            <a:r>
              <a:rPr lang="de-DE" dirty="0">
                <a:solidFill>
                  <a:schemeClr val="tx1"/>
                </a:solidFill>
              </a:rPr>
              <a:t> –u 7701</a:t>
            </a:r>
          </a:p>
        </p:txBody>
      </p:sp>
      <p:sp>
        <p:nvSpPr>
          <p:cNvPr id="10" name="Rechteck 8">
            <a:extLst>
              <a:ext uri="{FF2B5EF4-FFF2-40B4-BE49-F238E27FC236}">
                <a16:creationId xmlns:a16="http://schemas.microsoft.com/office/drawing/2014/main" id="{6719269B-DEDF-D97E-AB8C-0950FAC90CE6}"/>
              </a:ext>
            </a:extLst>
          </p:cNvPr>
          <p:cNvSpPr/>
          <p:nvPr/>
        </p:nvSpPr>
        <p:spPr>
          <a:xfrm>
            <a:off x="4433437" y="5902389"/>
            <a:ext cx="3719963" cy="7358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>
                <a:solidFill>
                  <a:schemeClr val="tx1"/>
                </a:solidFill>
              </a:rPr>
              <a:t>Console</a:t>
            </a:r>
            <a:r>
              <a:rPr lang="de-DE" dirty="0">
                <a:solidFill>
                  <a:schemeClr val="tx1"/>
                </a:solidFill>
              </a:rPr>
              <a:t> 2:</a:t>
            </a:r>
          </a:p>
          <a:p>
            <a:r>
              <a:rPr lang="de-DE" dirty="0" err="1">
                <a:solidFill>
                  <a:schemeClr val="tx1"/>
                </a:solidFill>
              </a:rPr>
              <a:t>python</a:t>
            </a:r>
            <a:r>
              <a:rPr lang="de-DE" dirty="0">
                <a:solidFill>
                  <a:schemeClr val="tx1"/>
                </a:solidFill>
              </a:rPr>
              <a:t> qrelay.py </a:t>
            </a:r>
            <a:r>
              <a:rPr lang="de-DE" dirty="0">
                <a:solidFill>
                  <a:srgbClr val="FF0000"/>
                </a:solidFill>
              </a:rPr>
              <a:t>COMXXX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rgbClr val="00B050"/>
                </a:solidFill>
              </a:rPr>
              <a:t>6601</a:t>
            </a:r>
          </a:p>
        </p:txBody>
      </p:sp>
      <p:sp>
        <p:nvSpPr>
          <p:cNvPr id="13" name="Rechteck 8">
            <a:extLst>
              <a:ext uri="{FF2B5EF4-FFF2-40B4-BE49-F238E27FC236}">
                <a16:creationId xmlns:a16="http://schemas.microsoft.com/office/drawing/2014/main" id="{7D212570-483B-06C0-9AE3-9D92384F8F23}"/>
              </a:ext>
            </a:extLst>
          </p:cNvPr>
          <p:cNvSpPr/>
          <p:nvPr/>
        </p:nvSpPr>
        <p:spPr>
          <a:xfrm>
            <a:off x="9522115" y="3187832"/>
            <a:ext cx="2554401" cy="7358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>
                <a:solidFill>
                  <a:schemeClr val="tx1"/>
                </a:solidFill>
              </a:rPr>
              <a:t>Console</a:t>
            </a:r>
            <a:r>
              <a:rPr lang="de-DE" dirty="0">
                <a:solidFill>
                  <a:schemeClr val="tx1"/>
                </a:solidFill>
              </a:rPr>
              <a:t> 3:</a:t>
            </a:r>
          </a:p>
          <a:p>
            <a:r>
              <a:rPr lang="de-DE" dirty="0" err="1">
                <a:solidFill>
                  <a:schemeClr val="tx1"/>
                </a:solidFill>
              </a:rPr>
              <a:t>running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qutest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scripts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054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C5DC34-0633-CC3D-3E73-2E40A653D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0E576B-8D71-8345-5AD3-44F76C7B8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8BF09-52B4-0ACF-CCC5-A62702304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BE81754-B19E-6B8A-EC89-A1FF1C1D1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qrelay.py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934652-C0A1-5D85-0A7F-FBCC0295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61184"/>
            <a:ext cx="4638675" cy="25431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B95638-ED25-0807-E98E-1B767C544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00" y="1361184"/>
            <a:ext cx="3695700" cy="1771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66237F-B17E-5888-C4C7-3DCD11B32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924" y="3429000"/>
            <a:ext cx="6229351" cy="27171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1677C7-955C-A2A7-8D83-0544283F1E29}"/>
              </a:ext>
            </a:extLst>
          </p:cNvPr>
          <p:cNvSpPr txBox="1"/>
          <p:nvPr/>
        </p:nvSpPr>
        <p:spPr>
          <a:xfrm>
            <a:off x="339725" y="4114514"/>
            <a:ext cx="4638675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 err="1"/>
              <a:t>Now</a:t>
            </a:r>
            <a:r>
              <a:rPr lang="de-DE" sz="1400" b="1" dirty="0"/>
              <a:t> </a:t>
            </a:r>
            <a:r>
              <a:rPr lang="de-DE" sz="1400" b="1" dirty="0" err="1"/>
              <a:t>qspy</a:t>
            </a:r>
            <a:r>
              <a:rPr lang="de-DE" sz="1400" b="1" dirty="0"/>
              <a:t> will </a:t>
            </a:r>
            <a:r>
              <a:rPr lang="de-DE" sz="1400" b="1" dirty="0" err="1"/>
              <a:t>always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alive</a:t>
            </a:r>
            <a:r>
              <a:rPr lang="de-DE" sz="1400" b="1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B050"/>
                </a:solidFill>
              </a:rPr>
              <a:t>Push </a:t>
            </a:r>
            <a:r>
              <a:rPr lang="de-DE" sz="1400" dirty="0" err="1">
                <a:solidFill>
                  <a:srgbClr val="00B050"/>
                </a:solidFill>
              </a:rPr>
              <a:t>the</a:t>
            </a:r>
            <a:r>
              <a:rPr lang="de-DE" sz="1400" dirty="0">
                <a:solidFill>
                  <a:srgbClr val="00B050"/>
                </a:solidFill>
              </a:rPr>
              <a:t> </a:t>
            </a:r>
            <a:r>
              <a:rPr lang="de-DE" sz="1400" dirty="0" err="1">
                <a:solidFill>
                  <a:srgbClr val="00B050"/>
                </a:solidFill>
              </a:rPr>
              <a:t>reset</a:t>
            </a:r>
            <a:r>
              <a:rPr lang="de-DE" sz="1400" dirty="0">
                <a:solidFill>
                  <a:srgbClr val="00B050"/>
                </a:solidFill>
              </a:rPr>
              <a:t> </a:t>
            </a:r>
            <a:r>
              <a:rPr lang="de-DE" sz="1400" dirty="0" err="1">
                <a:solidFill>
                  <a:srgbClr val="00B050"/>
                </a:solidFill>
              </a:rPr>
              <a:t>button</a:t>
            </a:r>
            <a:r>
              <a:rPr lang="de-DE" sz="1400" dirty="0">
                <a:solidFill>
                  <a:srgbClr val="00B050"/>
                </a:solidFill>
              </a:rPr>
              <a:t> on </a:t>
            </a:r>
            <a:r>
              <a:rPr lang="de-DE" sz="1400" dirty="0" err="1">
                <a:solidFill>
                  <a:srgbClr val="00B050"/>
                </a:solidFill>
              </a:rPr>
              <a:t>teensy</a:t>
            </a:r>
            <a:r>
              <a:rPr lang="de-DE" sz="1400" dirty="0">
                <a:solidFill>
                  <a:srgbClr val="00B050"/>
                </a:solidFill>
              </a:rPr>
              <a:t>, </a:t>
            </a:r>
            <a:r>
              <a:rPr lang="de-DE" sz="1400" dirty="0" err="1">
                <a:solidFill>
                  <a:srgbClr val="00B050"/>
                </a:solidFill>
              </a:rPr>
              <a:t>what</a:t>
            </a:r>
            <a:r>
              <a:rPr lang="de-DE" sz="1400" dirty="0">
                <a:solidFill>
                  <a:srgbClr val="00B050"/>
                </a:solidFill>
              </a:rPr>
              <a:t> happen?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B050"/>
                </a:solidFill>
              </a:rPr>
              <a:t>Press „i“ in </a:t>
            </a:r>
            <a:r>
              <a:rPr lang="de-DE" sz="1400" dirty="0" err="1">
                <a:solidFill>
                  <a:srgbClr val="00B050"/>
                </a:solidFill>
              </a:rPr>
              <a:t>the</a:t>
            </a:r>
            <a:r>
              <a:rPr lang="de-DE" sz="1400" dirty="0">
                <a:solidFill>
                  <a:srgbClr val="00B050"/>
                </a:solidFill>
              </a:rPr>
              <a:t> </a:t>
            </a:r>
            <a:r>
              <a:rPr lang="de-DE" sz="1400" dirty="0" err="1">
                <a:solidFill>
                  <a:srgbClr val="00B050"/>
                </a:solidFill>
              </a:rPr>
              <a:t>qspy</a:t>
            </a:r>
            <a:r>
              <a:rPr lang="de-DE" sz="1400" dirty="0">
                <a:solidFill>
                  <a:srgbClr val="00B050"/>
                </a:solidFill>
              </a:rPr>
              <a:t> </a:t>
            </a:r>
            <a:r>
              <a:rPr lang="de-DE" sz="1400" dirty="0" err="1">
                <a:solidFill>
                  <a:srgbClr val="00B050"/>
                </a:solidFill>
              </a:rPr>
              <a:t>console</a:t>
            </a:r>
            <a:r>
              <a:rPr lang="de-DE" sz="1400" dirty="0">
                <a:solidFill>
                  <a:srgbClr val="00B050"/>
                </a:solidFill>
              </a:rPr>
              <a:t>, </a:t>
            </a:r>
            <a:r>
              <a:rPr lang="de-DE" sz="1400" dirty="0" err="1">
                <a:solidFill>
                  <a:srgbClr val="00B050"/>
                </a:solidFill>
              </a:rPr>
              <a:t>what</a:t>
            </a:r>
            <a:r>
              <a:rPr lang="de-DE" sz="1400" dirty="0">
                <a:solidFill>
                  <a:srgbClr val="00B050"/>
                </a:solidFill>
              </a:rPr>
              <a:t> do </a:t>
            </a:r>
            <a:r>
              <a:rPr lang="de-DE" sz="1400" dirty="0" err="1">
                <a:solidFill>
                  <a:srgbClr val="00B050"/>
                </a:solidFill>
              </a:rPr>
              <a:t>you</a:t>
            </a:r>
            <a:r>
              <a:rPr lang="de-DE" sz="1400" dirty="0">
                <a:solidFill>
                  <a:srgbClr val="00B050"/>
                </a:solidFill>
              </a:rPr>
              <a:t> </a:t>
            </a:r>
            <a:r>
              <a:rPr lang="de-DE" sz="1400" dirty="0" err="1">
                <a:solidFill>
                  <a:srgbClr val="00B050"/>
                </a:solidFill>
              </a:rPr>
              <a:t>see</a:t>
            </a:r>
            <a:r>
              <a:rPr lang="de-DE" sz="1400" dirty="0">
                <a:solidFill>
                  <a:srgbClr val="00B050"/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B050"/>
                </a:solidFill>
              </a:rPr>
              <a:t>Try „r“ (</a:t>
            </a:r>
            <a:r>
              <a:rPr lang="de-DE" sz="1400" dirty="0" err="1">
                <a:solidFill>
                  <a:srgbClr val="00B050"/>
                </a:solidFill>
              </a:rPr>
              <a:t>reset</a:t>
            </a:r>
            <a:r>
              <a:rPr lang="de-DE" sz="1400" dirty="0">
                <a:solidFill>
                  <a:srgbClr val="00B050"/>
                </a:solidFill>
              </a:rPr>
              <a:t> </a:t>
            </a:r>
            <a:r>
              <a:rPr lang="de-DE" sz="1400" dirty="0" err="1">
                <a:solidFill>
                  <a:srgbClr val="00B050"/>
                </a:solidFill>
              </a:rPr>
              <a:t>teensy</a:t>
            </a:r>
            <a:r>
              <a:rPr lang="de-DE" sz="1400" dirty="0">
                <a:solidFill>
                  <a:srgbClr val="00B050"/>
                </a:solidFill>
              </a:rPr>
              <a:t> </a:t>
            </a:r>
            <a:r>
              <a:rPr lang="de-DE" sz="1400" dirty="0" err="1">
                <a:solidFill>
                  <a:srgbClr val="00B050"/>
                </a:solidFill>
              </a:rPr>
              <a:t>with</a:t>
            </a:r>
            <a:r>
              <a:rPr lang="de-DE" sz="1400" dirty="0">
                <a:solidFill>
                  <a:srgbClr val="00B050"/>
                </a:solidFill>
              </a:rPr>
              <a:t> </a:t>
            </a:r>
            <a:r>
              <a:rPr lang="de-DE" sz="1400" dirty="0" err="1">
                <a:solidFill>
                  <a:srgbClr val="00B050"/>
                </a:solidFill>
              </a:rPr>
              <a:t>qpsy</a:t>
            </a:r>
            <a:r>
              <a:rPr lang="de-DE" sz="1400" dirty="0">
                <a:solidFill>
                  <a:srgbClr val="00B050"/>
                </a:solidFill>
              </a:rPr>
              <a:t>), </a:t>
            </a:r>
            <a:r>
              <a:rPr lang="de-DE" sz="1400" dirty="0" err="1">
                <a:solidFill>
                  <a:srgbClr val="00B050"/>
                </a:solidFill>
              </a:rPr>
              <a:t>is</a:t>
            </a:r>
            <a:r>
              <a:rPr lang="de-DE" sz="1400" dirty="0">
                <a:solidFill>
                  <a:srgbClr val="00B050"/>
                </a:solidFill>
              </a:rPr>
              <a:t> </a:t>
            </a:r>
            <a:r>
              <a:rPr lang="de-DE" sz="1400" dirty="0" err="1">
                <a:solidFill>
                  <a:srgbClr val="00B050"/>
                </a:solidFill>
              </a:rPr>
              <a:t>the</a:t>
            </a:r>
            <a:r>
              <a:rPr lang="de-DE" sz="1400" dirty="0">
                <a:solidFill>
                  <a:srgbClr val="00B050"/>
                </a:solidFill>
              </a:rPr>
              <a:t> </a:t>
            </a:r>
            <a:r>
              <a:rPr lang="de-DE" sz="1400" dirty="0" err="1">
                <a:solidFill>
                  <a:srgbClr val="00B050"/>
                </a:solidFill>
              </a:rPr>
              <a:t>qspy</a:t>
            </a:r>
            <a:r>
              <a:rPr lang="de-DE" sz="1400" dirty="0">
                <a:solidFill>
                  <a:srgbClr val="00B050"/>
                </a:solidFill>
              </a:rPr>
              <a:t> </a:t>
            </a:r>
            <a:r>
              <a:rPr lang="de-DE" sz="1400" dirty="0" err="1">
                <a:solidFill>
                  <a:srgbClr val="00B050"/>
                </a:solidFill>
              </a:rPr>
              <a:t>console</a:t>
            </a:r>
            <a:r>
              <a:rPr lang="de-DE" sz="1400" dirty="0">
                <a:solidFill>
                  <a:srgbClr val="00B050"/>
                </a:solidFill>
              </a:rPr>
              <a:t> still </a:t>
            </a:r>
            <a:r>
              <a:rPr lang="de-DE" sz="1400" dirty="0" err="1">
                <a:solidFill>
                  <a:srgbClr val="00B050"/>
                </a:solidFill>
              </a:rPr>
              <a:t>alive</a:t>
            </a:r>
            <a:r>
              <a:rPr lang="de-DE" sz="1400" dirty="0">
                <a:solidFill>
                  <a:srgbClr val="00B050"/>
                </a:solidFill>
              </a:rPr>
              <a:t>? </a:t>
            </a:r>
          </a:p>
          <a:p>
            <a:pPr>
              <a:lnSpc>
                <a:spcPct val="150000"/>
              </a:lnSpc>
            </a:pP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606844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3EF3B7D-8167-D1BC-644F-85A4D7AA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598" y="1667836"/>
            <a:ext cx="2647950" cy="44386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C59A52-1786-2A7F-52B9-687A0B5E7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CE4E38-5F1F-ADA8-9550-66DF3735C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43927-AF9B-3CD1-B732-EA442775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335CCC-55F1-412A-A699-EE1AB1B6A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Blinky</a:t>
            </a:r>
            <a:r>
              <a:rPr lang="de-DE" dirty="0"/>
              <a:t>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A4D69-B209-0716-4DA5-E8859143024B}"/>
              </a:ext>
            </a:extLst>
          </p:cNvPr>
          <p:cNvSpPr txBox="1"/>
          <p:nvPr/>
        </p:nvSpPr>
        <p:spPr>
          <a:xfrm>
            <a:off x="609600" y="2036388"/>
            <a:ext cx="668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blinky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Q_UTEST</a:t>
            </a:r>
          </a:p>
        </p:txBody>
      </p:sp>
      <p:sp>
        <p:nvSpPr>
          <p:cNvPr id="11" name="Rechteck 8">
            <a:extLst>
              <a:ext uri="{FF2B5EF4-FFF2-40B4-BE49-F238E27FC236}">
                <a16:creationId xmlns:a16="http://schemas.microsoft.com/office/drawing/2014/main" id="{7B8516CA-6D79-7F20-F9A3-390EC6B65154}"/>
              </a:ext>
            </a:extLst>
          </p:cNvPr>
          <p:cNvSpPr/>
          <p:nvPr/>
        </p:nvSpPr>
        <p:spPr>
          <a:xfrm>
            <a:off x="2838451" y="2825461"/>
            <a:ext cx="4992297" cy="10517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Flash </a:t>
            </a:r>
            <a:r>
              <a:rPr lang="de-DE" dirty="0" err="1">
                <a:solidFill>
                  <a:schemeClr val="tx1"/>
                </a:solidFill>
              </a:rPr>
              <a:t>this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file</a:t>
            </a:r>
            <a:r>
              <a:rPr lang="de-DE" dirty="0">
                <a:solidFill>
                  <a:schemeClr val="tx1"/>
                </a:solidFill>
              </a:rPr>
              <a:t> „main_QUTEST.cpp“ </a:t>
            </a:r>
            <a:r>
              <a:rPr lang="de-DE" dirty="0" err="1">
                <a:solidFill>
                  <a:schemeClr val="tx1"/>
                </a:solidFill>
              </a:rPr>
              <a:t>please</a:t>
            </a:r>
            <a:r>
              <a:rPr lang="de-DE" dirty="0">
                <a:solidFill>
                  <a:schemeClr val="tx1"/>
                </a:solidFill>
              </a:rPr>
              <a:t>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did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you</a:t>
            </a:r>
            <a:r>
              <a:rPr lang="de-DE" dirty="0">
                <a:solidFill>
                  <a:schemeClr val="tx1"/>
                </a:solidFill>
              </a:rPr>
              <a:t> do </a:t>
            </a:r>
            <a:r>
              <a:rPr lang="de-DE" dirty="0" err="1">
                <a:solidFill>
                  <a:schemeClr val="tx1"/>
                </a:solidFill>
              </a:rPr>
              <a:t>it</a:t>
            </a:r>
            <a:r>
              <a:rPr lang="de-DE" dirty="0">
                <a:solidFill>
                  <a:schemeClr val="tx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Is</a:t>
            </a:r>
            <a:r>
              <a:rPr lang="de-DE" dirty="0">
                <a:solidFill>
                  <a:schemeClr val="tx1"/>
                </a:solidFill>
              </a:rPr>
              <a:t> QSPY and QUTEST </a:t>
            </a:r>
            <a:r>
              <a:rPr lang="de-DE" dirty="0" err="1">
                <a:solidFill>
                  <a:schemeClr val="tx1"/>
                </a:solidFill>
              </a:rPr>
              <a:t>really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activated</a:t>
            </a:r>
            <a:r>
              <a:rPr lang="de-DE" dirty="0">
                <a:solidFill>
                  <a:schemeClr val="tx1"/>
                </a:solidFill>
              </a:rPr>
              <a:t>?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B78A6F-CFF2-2C93-2673-C80DD8DA6EA5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830748" y="3351331"/>
            <a:ext cx="1037027" cy="20398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F6337AB-C90E-DB2B-4B02-3516F35D6FB8}"/>
              </a:ext>
            </a:extLst>
          </p:cNvPr>
          <p:cNvSpPr txBox="1"/>
          <p:nvPr/>
        </p:nvSpPr>
        <p:spPr>
          <a:xfrm>
            <a:off x="609600" y="4241104"/>
            <a:ext cx="668774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</a:rPr>
              <a:t>Is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the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teensy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blinking</a:t>
            </a:r>
            <a:r>
              <a:rPr lang="de-DE" dirty="0">
                <a:solidFill>
                  <a:srgbClr val="00B050"/>
                </a:solidFill>
              </a:rPr>
              <a:t> like </a:t>
            </a:r>
            <a:r>
              <a:rPr lang="de-DE" dirty="0" err="1">
                <a:solidFill>
                  <a:srgbClr val="00B050"/>
                </a:solidFill>
              </a:rPr>
              <a:t>before</a:t>
            </a:r>
            <a:r>
              <a:rPr lang="de-DE" dirty="0">
                <a:solidFill>
                  <a:srgbClr val="00B050"/>
                </a:solidFill>
              </a:rPr>
              <a:t>? </a:t>
            </a:r>
            <a:r>
              <a:rPr lang="de-DE" dirty="0" err="1">
                <a:solidFill>
                  <a:srgbClr val="00B050"/>
                </a:solidFill>
              </a:rPr>
              <a:t>Why</a:t>
            </a:r>
            <a:r>
              <a:rPr lang="de-DE" dirty="0">
                <a:solidFill>
                  <a:srgbClr val="00B050"/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</a:rPr>
              <a:t>Now</a:t>
            </a:r>
            <a:r>
              <a:rPr lang="de-DE" dirty="0">
                <a:solidFill>
                  <a:srgbClr val="00B050"/>
                </a:solidFill>
              </a:rPr>
              <a:t> I </a:t>
            </a:r>
            <a:r>
              <a:rPr lang="de-DE" dirty="0" err="1">
                <a:solidFill>
                  <a:srgbClr val="00B050"/>
                </a:solidFill>
              </a:rPr>
              <a:t>want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to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see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some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qspy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records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with</a:t>
            </a:r>
            <a:r>
              <a:rPr lang="de-DE" dirty="0">
                <a:solidFill>
                  <a:srgbClr val="00B050"/>
                </a:solidFill>
              </a:rPr>
              <a:t> qrelay.py. </a:t>
            </a:r>
            <a:r>
              <a:rPr lang="de-DE" dirty="0" err="1">
                <a:solidFill>
                  <a:srgbClr val="00B050"/>
                </a:solidFill>
              </a:rPr>
              <a:t>How</a:t>
            </a:r>
            <a:r>
              <a:rPr lang="de-DE" dirty="0">
                <a:solidFill>
                  <a:srgbClr val="00B050"/>
                </a:solidFill>
              </a:rPr>
              <a:t> do </a:t>
            </a:r>
            <a:r>
              <a:rPr lang="de-DE" dirty="0" err="1">
                <a:solidFill>
                  <a:srgbClr val="00B050"/>
                </a:solidFill>
              </a:rPr>
              <a:t>you</a:t>
            </a:r>
            <a:r>
              <a:rPr lang="de-DE" dirty="0">
                <a:solidFill>
                  <a:srgbClr val="00B050"/>
                </a:solidFill>
              </a:rPr>
              <a:t> do </a:t>
            </a:r>
            <a:r>
              <a:rPr lang="de-DE" dirty="0" err="1">
                <a:solidFill>
                  <a:srgbClr val="00B050"/>
                </a:solidFill>
              </a:rPr>
              <a:t>it</a:t>
            </a:r>
            <a:r>
              <a:rPr lang="de-DE" dirty="0">
                <a:solidFill>
                  <a:srgbClr val="00B050"/>
                </a:solidFill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10199-3195-471F-4ED6-0AA60E4D957B}"/>
              </a:ext>
            </a:extLst>
          </p:cNvPr>
          <p:cNvSpPr txBox="1"/>
          <p:nvPr/>
        </p:nvSpPr>
        <p:spPr>
          <a:xfrm>
            <a:off x="686998" y="1472620"/>
            <a:ext cx="6229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FF0000"/>
                </a:solidFill>
              </a:rPr>
              <a:t>You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must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install</a:t>
            </a:r>
            <a:r>
              <a:rPr lang="de-DE" b="1" dirty="0">
                <a:solidFill>
                  <a:srgbClr val="FF0000"/>
                </a:solidFill>
              </a:rPr>
              <a:t> QP-</a:t>
            </a:r>
            <a:r>
              <a:rPr lang="de-DE" b="1" dirty="0" err="1">
                <a:solidFill>
                  <a:srgbClr val="FF0000"/>
                </a:solidFill>
              </a:rPr>
              <a:t>bundles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to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use</a:t>
            </a:r>
            <a:r>
              <a:rPr lang="de-DE" b="1" dirty="0">
                <a:solidFill>
                  <a:srgbClr val="FF0000"/>
                </a:solidFill>
              </a:rPr>
              <a:t> QSPY and QUTEST.</a:t>
            </a:r>
          </a:p>
        </p:txBody>
      </p:sp>
    </p:spTree>
    <p:extLst>
      <p:ext uri="{BB962C8B-B14F-4D97-AF65-F5344CB8AC3E}">
        <p14:creationId xmlns:p14="http://schemas.microsoft.com/office/powerpoint/2010/main" val="1516266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019B94-A7BD-D6E0-7E69-918C518BC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225" y="1643062"/>
            <a:ext cx="2952750" cy="473392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152868-CF07-DF02-49B8-BE775F0E8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1578DB-57E7-D640-6592-C0F48A9B4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AA4D9-7F30-C7E7-262A-A80440CE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C1B5070-814A-9F2E-03D2-02407C255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Q_UTEST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67868C-7BBD-8FA9-906C-D2B2681537DD}"/>
              </a:ext>
            </a:extLst>
          </p:cNvPr>
          <p:cNvSpPr txBox="1"/>
          <p:nvPr/>
        </p:nvSpPr>
        <p:spPr>
          <a:xfrm>
            <a:off x="396875" y="2066121"/>
            <a:ext cx="6223000" cy="360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/>
              <a:t>Let‘s</a:t>
            </a:r>
            <a:r>
              <a:rPr lang="de-DE" sz="1400" dirty="0"/>
              <a:t> </a:t>
            </a:r>
            <a:r>
              <a:rPr lang="de-DE" sz="1400" dirty="0" err="1"/>
              <a:t>run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Qutest.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/>
              <a:t>Open </a:t>
            </a:r>
            <a:r>
              <a:rPr lang="de-DE" sz="1400" dirty="0" err="1"/>
              <a:t>another</a:t>
            </a:r>
            <a:r>
              <a:rPr lang="de-DE" sz="1400" dirty="0"/>
              <a:t> </a:t>
            </a:r>
            <a:r>
              <a:rPr lang="de-DE" sz="1400" dirty="0" err="1"/>
              <a:t>command</a:t>
            </a:r>
            <a:r>
              <a:rPr lang="de-DE" sz="1400" dirty="0"/>
              <a:t> prompt, </a:t>
            </a:r>
            <a:r>
              <a:rPr lang="de-DE" sz="1400" dirty="0" err="1"/>
              <a:t>change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test</a:t>
            </a:r>
            <a:r>
              <a:rPr lang="de-DE" sz="1400" dirty="0"/>
              <a:t> </a:t>
            </a:r>
            <a:r>
              <a:rPr lang="de-DE" sz="1400" dirty="0" err="1"/>
              <a:t>directory</a:t>
            </a:r>
            <a:endParaRPr lang="de-DE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/>
              <a:t>Execute: </a:t>
            </a:r>
          </a:p>
          <a:p>
            <a:pPr>
              <a:lnSpc>
                <a:spcPct val="150000"/>
              </a:lnSpc>
            </a:pPr>
            <a:endParaRPr lang="de-DE" sz="1400" dirty="0"/>
          </a:p>
          <a:p>
            <a:pPr>
              <a:lnSpc>
                <a:spcPct val="150000"/>
              </a:lnSpc>
            </a:pPr>
            <a:endParaRPr lang="de-DE" sz="1400" dirty="0"/>
          </a:p>
          <a:p>
            <a:pPr>
              <a:lnSpc>
                <a:spcPct val="150000"/>
              </a:lnSpc>
            </a:pPr>
            <a:endParaRPr lang="de-DE" sz="1400" dirty="0"/>
          </a:p>
          <a:p>
            <a:pPr>
              <a:lnSpc>
                <a:spcPct val="150000"/>
              </a:lnSpc>
            </a:pPr>
            <a:r>
              <a:rPr lang="de-DE" sz="1400" dirty="0">
                <a:solidFill>
                  <a:srgbClr val="00B050"/>
                </a:solidFill>
              </a:rPr>
              <a:t>Quiz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00B050"/>
                </a:solidFill>
              </a:rPr>
              <a:t>Is</a:t>
            </a:r>
            <a:r>
              <a:rPr lang="de-DE" sz="1400" dirty="0">
                <a:solidFill>
                  <a:srgbClr val="00B050"/>
                </a:solidFill>
              </a:rPr>
              <a:t> Qutest </a:t>
            </a:r>
            <a:r>
              <a:rPr lang="de-DE" sz="1400" dirty="0" err="1">
                <a:solidFill>
                  <a:srgbClr val="00B050"/>
                </a:solidFill>
              </a:rPr>
              <a:t>running</a:t>
            </a:r>
            <a:r>
              <a:rPr lang="de-DE" sz="1400" dirty="0">
                <a:solidFill>
                  <a:srgbClr val="00B050"/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00B050"/>
                </a:solidFill>
              </a:rPr>
              <a:t>Did</a:t>
            </a:r>
            <a:r>
              <a:rPr lang="de-DE" sz="1400" dirty="0">
                <a:solidFill>
                  <a:srgbClr val="00B050"/>
                </a:solidFill>
              </a:rPr>
              <a:t> </a:t>
            </a:r>
            <a:r>
              <a:rPr lang="de-DE" sz="1400" dirty="0" err="1">
                <a:solidFill>
                  <a:srgbClr val="00B050"/>
                </a:solidFill>
              </a:rPr>
              <a:t>you</a:t>
            </a:r>
            <a:r>
              <a:rPr lang="de-DE" sz="1400" dirty="0">
                <a:solidFill>
                  <a:srgbClr val="00B050"/>
                </a:solidFill>
              </a:rPr>
              <a:t> pass </a:t>
            </a:r>
            <a:r>
              <a:rPr lang="de-DE" sz="1400" dirty="0" err="1">
                <a:solidFill>
                  <a:srgbClr val="00B050"/>
                </a:solidFill>
              </a:rPr>
              <a:t>the</a:t>
            </a:r>
            <a:r>
              <a:rPr lang="de-DE" sz="1400" dirty="0">
                <a:solidFill>
                  <a:srgbClr val="00B050"/>
                </a:solidFill>
              </a:rPr>
              <a:t> </a:t>
            </a:r>
            <a:r>
              <a:rPr lang="de-DE" sz="1400" dirty="0" err="1">
                <a:solidFill>
                  <a:srgbClr val="00B050"/>
                </a:solidFill>
              </a:rPr>
              <a:t>test</a:t>
            </a:r>
            <a:r>
              <a:rPr lang="de-DE" sz="1400" dirty="0">
                <a:solidFill>
                  <a:srgbClr val="00B050"/>
                </a:solidFill>
              </a:rPr>
              <a:t>? </a:t>
            </a:r>
            <a:r>
              <a:rPr lang="de-DE" sz="1400" dirty="0" err="1">
                <a:solidFill>
                  <a:srgbClr val="00B050"/>
                </a:solidFill>
              </a:rPr>
              <a:t>If</a:t>
            </a:r>
            <a:r>
              <a:rPr lang="de-DE" sz="1400" dirty="0">
                <a:solidFill>
                  <a:srgbClr val="00B050"/>
                </a:solidFill>
              </a:rPr>
              <a:t> not, </a:t>
            </a:r>
            <a:r>
              <a:rPr lang="de-DE" sz="1400" dirty="0" err="1">
                <a:solidFill>
                  <a:srgbClr val="00B050"/>
                </a:solidFill>
              </a:rPr>
              <a:t>why</a:t>
            </a:r>
            <a:r>
              <a:rPr lang="de-DE" sz="1400" dirty="0">
                <a:solidFill>
                  <a:srgbClr val="00B050"/>
                </a:solidFill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00B050"/>
                </a:solidFill>
              </a:rPr>
              <a:t>Is</a:t>
            </a:r>
            <a:r>
              <a:rPr lang="de-DE" sz="1400" dirty="0">
                <a:solidFill>
                  <a:srgbClr val="00B050"/>
                </a:solidFill>
              </a:rPr>
              <a:t> </a:t>
            </a:r>
            <a:r>
              <a:rPr lang="de-DE" sz="1400" dirty="0" err="1">
                <a:solidFill>
                  <a:srgbClr val="00B050"/>
                </a:solidFill>
              </a:rPr>
              <a:t>it</a:t>
            </a:r>
            <a:r>
              <a:rPr lang="de-DE" sz="1400" dirty="0">
                <a:solidFill>
                  <a:srgbClr val="00B050"/>
                </a:solidFill>
              </a:rPr>
              <a:t> a </a:t>
            </a:r>
            <a:r>
              <a:rPr lang="de-DE" sz="1400" dirty="0" err="1">
                <a:solidFill>
                  <a:srgbClr val="00B050"/>
                </a:solidFill>
              </a:rPr>
              <a:t>bug</a:t>
            </a:r>
            <a:r>
              <a:rPr lang="de-DE" sz="1400" dirty="0">
                <a:solidFill>
                  <a:srgbClr val="00B050"/>
                </a:solidFill>
              </a:rPr>
              <a:t>? Can </a:t>
            </a:r>
            <a:r>
              <a:rPr lang="de-DE" sz="1400" dirty="0" err="1">
                <a:solidFill>
                  <a:srgbClr val="00B050"/>
                </a:solidFill>
              </a:rPr>
              <a:t>you</a:t>
            </a:r>
            <a:r>
              <a:rPr lang="de-DE" sz="1400" dirty="0">
                <a:solidFill>
                  <a:srgbClr val="00B050"/>
                </a:solidFill>
              </a:rPr>
              <a:t> fix </a:t>
            </a:r>
            <a:r>
              <a:rPr lang="de-DE" sz="1400" dirty="0" err="1">
                <a:solidFill>
                  <a:srgbClr val="00B050"/>
                </a:solidFill>
              </a:rPr>
              <a:t>it</a:t>
            </a:r>
            <a:r>
              <a:rPr lang="de-DE" sz="1400" dirty="0">
                <a:solidFill>
                  <a:srgbClr val="00B050"/>
                </a:solidFill>
              </a:rPr>
              <a:t>?</a:t>
            </a:r>
            <a:endParaRPr lang="de-DE" sz="1400" dirty="0"/>
          </a:p>
          <a:p>
            <a:pPr>
              <a:lnSpc>
                <a:spcPct val="150000"/>
              </a:lnSpc>
            </a:pPr>
            <a:endParaRPr lang="de-DE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66AB39-001E-6C3A-60CA-CD8A04F77240}"/>
              </a:ext>
            </a:extLst>
          </p:cNvPr>
          <p:cNvCxnSpPr>
            <a:cxnSpLocks/>
          </p:cNvCxnSpPr>
          <p:nvPr/>
        </p:nvCxnSpPr>
        <p:spPr>
          <a:xfrm>
            <a:off x="5800725" y="2657475"/>
            <a:ext cx="1752600" cy="10001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8">
            <a:extLst>
              <a:ext uri="{FF2B5EF4-FFF2-40B4-BE49-F238E27FC236}">
                <a16:creationId xmlns:a16="http://schemas.microsoft.com/office/drawing/2014/main" id="{D135C44C-8AB4-950E-C494-1B9B4AFEEEA7}"/>
              </a:ext>
            </a:extLst>
          </p:cNvPr>
          <p:cNvSpPr/>
          <p:nvPr/>
        </p:nvSpPr>
        <p:spPr>
          <a:xfrm>
            <a:off x="609600" y="1188156"/>
            <a:ext cx="2554401" cy="7358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>
                <a:solidFill>
                  <a:schemeClr val="tx1"/>
                </a:solidFill>
              </a:rPr>
              <a:t>Console</a:t>
            </a:r>
            <a:r>
              <a:rPr lang="de-DE" dirty="0">
                <a:solidFill>
                  <a:schemeClr val="tx1"/>
                </a:solidFill>
              </a:rPr>
              <a:t> 1:</a:t>
            </a:r>
          </a:p>
          <a:p>
            <a:r>
              <a:rPr lang="de-DE" dirty="0" err="1">
                <a:solidFill>
                  <a:schemeClr val="tx1"/>
                </a:solidFill>
              </a:rPr>
              <a:t>qspy</a:t>
            </a:r>
            <a:r>
              <a:rPr lang="de-DE" dirty="0">
                <a:solidFill>
                  <a:schemeClr val="tx1"/>
                </a:solidFill>
              </a:rPr>
              <a:t> –t </a:t>
            </a:r>
            <a:r>
              <a:rPr lang="de-DE" dirty="0">
                <a:solidFill>
                  <a:srgbClr val="00B050"/>
                </a:solidFill>
              </a:rPr>
              <a:t>6601</a:t>
            </a:r>
            <a:r>
              <a:rPr lang="de-DE" dirty="0">
                <a:solidFill>
                  <a:schemeClr val="tx1"/>
                </a:solidFill>
              </a:rPr>
              <a:t> –u 7701</a:t>
            </a:r>
          </a:p>
        </p:txBody>
      </p:sp>
      <p:sp>
        <p:nvSpPr>
          <p:cNvPr id="16" name="Rechteck 8">
            <a:extLst>
              <a:ext uri="{FF2B5EF4-FFF2-40B4-BE49-F238E27FC236}">
                <a16:creationId xmlns:a16="http://schemas.microsoft.com/office/drawing/2014/main" id="{FB381576-293D-B573-8768-6976A084B1F7}"/>
              </a:ext>
            </a:extLst>
          </p:cNvPr>
          <p:cNvSpPr/>
          <p:nvPr/>
        </p:nvSpPr>
        <p:spPr>
          <a:xfrm>
            <a:off x="3669055" y="1173182"/>
            <a:ext cx="3719963" cy="7358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>
                <a:solidFill>
                  <a:schemeClr val="tx1"/>
                </a:solidFill>
              </a:rPr>
              <a:t>Console</a:t>
            </a:r>
            <a:r>
              <a:rPr lang="de-DE" dirty="0">
                <a:solidFill>
                  <a:schemeClr val="tx1"/>
                </a:solidFill>
              </a:rPr>
              <a:t> 2:</a:t>
            </a:r>
          </a:p>
          <a:p>
            <a:r>
              <a:rPr lang="de-DE" dirty="0" err="1">
                <a:solidFill>
                  <a:schemeClr val="tx1"/>
                </a:solidFill>
              </a:rPr>
              <a:t>python</a:t>
            </a:r>
            <a:r>
              <a:rPr lang="de-DE" dirty="0">
                <a:solidFill>
                  <a:schemeClr val="tx1"/>
                </a:solidFill>
              </a:rPr>
              <a:t> qrelay.py </a:t>
            </a:r>
            <a:r>
              <a:rPr lang="de-DE" dirty="0">
                <a:solidFill>
                  <a:srgbClr val="FF0000"/>
                </a:solidFill>
              </a:rPr>
              <a:t>COMXXX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>
                <a:solidFill>
                  <a:srgbClr val="00B050"/>
                </a:solidFill>
              </a:rPr>
              <a:t>6601</a:t>
            </a:r>
          </a:p>
        </p:txBody>
      </p:sp>
      <p:sp>
        <p:nvSpPr>
          <p:cNvPr id="17" name="Rechteck 8">
            <a:extLst>
              <a:ext uri="{FF2B5EF4-FFF2-40B4-BE49-F238E27FC236}">
                <a16:creationId xmlns:a16="http://schemas.microsoft.com/office/drawing/2014/main" id="{37974E1A-FD85-EA69-4C29-A549085E2681}"/>
              </a:ext>
            </a:extLst>
          </p:cNvPr>
          <p:cNvSpPr/>
          <p:nvPr/>
        </p:nvSpPr>
        <p:spPr>
          <a:xfrm>
            <a:off x="396875" y="3131256"/>
            <a:ext cx="5575300" cy="7358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>
                <a:solidFill>
                  <a:schemeClr val="tx1"/>
                </a:solidFill>
              </a:rPr>
              <a:t>Console</a:t>
            </a:r>
            <a:r>
              <a:rPr lang="de-DE" sz="1600" dirty="0">
                <a:solidFill>
                  <a:schemeClr val="tx1"/>
                </a:solidFill>
              </a:rPr>
              <a:t> 3: </a:t>
            </a:r>
            <a:r>
              <a:rPr lang="de-DE" sz="1600" dirty="0" err="1">
                <a:solidFill>
                  <a:schemeClr val="tx1"/>
                </a:solidFill>
              </a:rPr>
              <a:t>test</a:t>
            </a:r>
            <a:r>
              <a:rPr lang="de-DE" sz="1600" dirty="0">
                <a:solidFill>
                  <a:schemeClr val="tx1"/>
                </a:solidFill>
              </a:rPr>
              <a:t>&gt;</a:t>
            </a:r>
          </a:p>
          <a:p>
            <a:pPr lvl="1">
              <a:lnSpc>
                <a:spcPct val="150000"/>
              </a:lnSpc>
            </a:pPr>
            <a:r>
              <a:rPr lang="de-DE" sz="1600" dirty="0" err="1">
                <a:solidFill>
                  <a:schemeClr val="tx1"/>
                </a:solidFill>
              </a:rPr>
              <a:t>python</a:t>
            </a:r>
            <a:r>
              <a:rPr lang="de-DE" sz="1600" dirty="0">
                <a:solidFill>
                  <a:schemeClr val="tx1"/>
                </a:solidFill>
              </a:rPr>
              <a:t> qutest.py test_Blinky_T4/*.py </a:t>
            </a:r>
            <a:r>
              <a:rPr lang="en-US" sz="1600" dirty="0">
                <a:solidFill>
                  <a:schemeClr val="tx1"/>
                </a:solidFill>
              </a:rPr>
              <a:t>“” localhost:</a:t>
            </a:r>
            <a:r>
              <a:rPr lang="en-US" sz="1600" dirty="0">
                <a:solidFill>
                  <a:srgbClr val="00B050"/>
                </a:solidFill>
              </a:rPr>
              <a:t>7701</a:t>
            </a:r>
            <a:endParaRPr lang="de-DE" sz="1600" dirty="0">
              <a:solidFill>
                <a:srgbClr val="00B050"/>
              </a:solidFill>
            </a:endParaRPr>
          </a:p>
        </p:txBody>
      </p:sp>
      <p:sp>
        <p:nvSpPr>
          <p:cNvPr id="21" name="Rechteck 8">
            <a:extLst>
              <a:ext uri="{FF2B5EF4-FFF2-40B4-BE49-F238E27FC236}">
                <a16:creationId xmlns:a16="http://schemas.microsoft.com/office/drawing/2014/main" id="{F6E72751-0E6A-7185-DAF3-11E084174F68}"/>
              </a:ext>
            </a:extLst>
          </p:cNvPr>
          <p:cNvSpPr/>
          <p:nvPr/>
        </p:nvSpPr>
        <p:spPr>
          <a:xfrm>
            <a:off x="9730809" y="3867150"/>
            <a:ext cx="2334757" cy="3651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>
                <a:solidFill>
                  <a:schemeClr val="tx1"/>
                </a:solidFill>
              </a:rPr>
              <a:t>When</a:t>
            </a:r>
            <a:r>
              <a:rPr lang="de-DE" sz="1600" dirty="0">
                <a:solidFill>
                  <a:schemeClr val="tx1"/>
                </a:solidFill>
              </a:rPr>
              <a:t> do </a:t>
            </a:r>
            <a:r>
              <a:rPr lang="de-DE" sz="1600" dirty="0" err="1">
                <a:solidFill>
                  <a:schemeClr val="tx1"/>
                </a:solidFill>
              </a:rPr>
              <a:t>we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need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this</a:t>
            </a:r>
            <a:r>
              <a:rPr lang="de-DE" sz="1600" dirty="0">
                <a:solidFill>
                  <a:schemeClr val="tx1"/>
                </a:solidFill>
              </a:rPr>
              <a:t>?</a:t>
            </a:r>
            <a:endParaRPr lang="de-DE" sz="1600" dirty="0">
              <a:solidFill>
                <a:srgbClr val="00B050"/>
              </a:solidFill>
            </a:endParaRPr>
          </a:p>
        </p:txBody>
      </p:sp>
      <p:sp>
        <p:nvSpPr>
          <p:cNvPr id="22" name="Rechteck 8">
            <a:extLst>
              <a:ext uri="{FF2B5EF4-FFF2-40B4-BE49-F238E27FC236}">
                <a16:creationId xmlns:a16="http://schemas.microsoft.com/office/drawing/2014/main" id="{41A59753-708C-D7F7-4DE2-ED3EC9021A02}"/>
              </a:ext>
            </a:extLst>
          </p:cNvPr>
          <p:cNvSpPr/>
          <p:nvPr/>
        </p:nvSpPr>
        <p:spPr>
          <a:xfrm>
            <a:off x="9730809" y="4329093"/>
            <a:ext cx="2334757" cy="3651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Q</a:t>
            </a:r>
            <a:r>
              <a:rPr lang="de-DE" sz="1600" dirty="0">
                <a:solidFill>
                  <a:schemeClr val="tx1"/>
                </a:solidFill>
              </a:rPr>
              <a:t>P </a:t>
            </a:r>
            <a:r>
              <a:rPr lang="de-DE" sz="1600" dirty="0" err="1">
                <a:solidFill>
                  <a:schemeClr val="tx1"/>
                </a:solidFill>
              </a:rPr>
              <a:t>domain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language</a:t>
            </a:r>
            <a:endParaRPr lang="de-DE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24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8C6229-2242-52F3-67C2-26716D42B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0DABC5-086B-5FFF-EB8B-A9EA268FC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42C5A-1023-D414-3ABC-18BD6320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465335-49D0-8CAD-449F-6A1E00A00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AC2AC7-7173-C19A-EF30-BE4599715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189" y="3429000"/>
            <a:ext cx="5590659" cy="23985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E2A8D3-9661-AA1A-4125-D3A8A80B253A}"/>
              </a:ext>
            </a:extLst>
          </p:cNvPr>
          <p:cNvSpPr txBox="1"/>
          <p:nvPr/>
        </p:nvSpPr>
        <p:spPr>
          <a:xfrm>
            <a:off x="470944" y="1974164"/>
            <a:ext cx="11250112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800" dirty="0">
                <a:solidFill>
                  <a:srgbClr val="00B050"/>
                </a:solidFill>
              </a:rPr>
              <a:t>Quiz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</a:rPr>
              <a:t>Now</a:t>
            </a:r>
            <a:r>
              <a:rPr lang="de-DE" dirty="0">
                <a:solidFill>
                  <a:srgbClr val="00B050"/>
                </a:solidFill>
              </a:rPr>
              <a:t>, </a:t>
            </a:r>
            <a:r>
              <a:rPr lang="de-DE" dirty="0" err="1">
                <a:solidFill>
                  <a:srgbClr val="00B050"/>
                </a:solidFill>
              </a:rPr>
              <a:t>can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you</a:t>
            </a:r>
            <a:r>
              <a:rPr lang="de-DE" dirty="0">
                <a:solidFill>
                  <a:srgbClr val="00B050"/>
                </a:solidFill>
              </a:rPr>
              <a:t> update </a:t>
            </a:r>
            <a:r>
              <a:rPr lang="de-DE" dirty="0" err="1">
                <a:solidFill>
                  <a:srgbClr val="00B050"/>
                </a:solidFill>
              </a:rPr>
              <a:t>the</a:t>
            </a:r>
            <a:r>
              <a:rPr lang="de-DE" dirty="0">
                <a:solidFill>
                  <a:srgbClr val="00B050"/>
                </a:solidFill>
              </a:rPr>
              <a:t> main_QUTEST.cpp so </a:t>
            </a:r>
            <a:r>
              <a:rPr lang="de-DE" dirty="0" err="1">
                <a:solidFill>
                  <a:srgbClr val="00B050"/>
                </a:solidFill>
              </a:rPr>
              <a:t>that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we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upload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the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test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case</a:t>
            </a:r>
            <a:r>
              <a:rPr lang="de-DE" dirty="0">
                <a:solidFill>
                  <a:srgbClr val="00B050"/>
                </a:solidFill>
              </a:rPr>
              <a:t> „</a:t>
            </a:r>
            <a:r>
              <a:rPr lang="de-DE" dirty="0" err="1">
                <a:solidFill>
                  <a:srgbClr val="00B050"/>
                </a:solidFill>
              </a:rPr>
              <a:t>test_qpSelfTest</a:t>
            </a:r>
            <a:r>
              <a:rPr lang="de-DE" dirty="0">
                <a:solidFill>
                  <a:srgbClr val="00B050"/>
                </a:solidFill>
              </a:rPr>
              <a:t>“?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0B050"/>
                </a:solidFill>
              </a:rPr>
              <a:t>Run </a:t>
            </a:r>
            <a:r>
              <a:rPr lang="de-DE" sz="1800" dirty="0" err="1">
                <a:solidFill>
                  <a:srgbClr val="00B050"/>
                </a:solidFill>
              </a:rPr>
              <a:t>the</a:t>
            </a:r>
            <a:r>
              <a:rPr lang="de-DE" sz="1800" dirty="0">
                <a:solidFill>
                  <a:srgbClr val="00B050"/>
                </a:solidFill>
              </a:rPr>
              <a:t> </a:t>
            </a:r>
            <a:r>
              <a:rPr lang="de-DE" sz="1800" dirty="0" err="1">
                <a:solidFill>
                  <a:srgbClr val="00B050"/>
                </a:solidFill>
              </a:rPr>
              <a:t>test</a:t>
            </a:r>
            <a:r>
              <a:rPr lang="de-DE" sz="1800" dirty="0">
                <a:solidFill>
                  <a:srgbClr val="00B050"/>
                </a:solidFill>
              </a:rPr>
              <a:t> </a:t>
            </a:r>
            <a:r>
              <a:rPr lang="de-DE" sz="1800" dirty="0" err="1">
                <a:solidFill>
                  <a:srgbClr val="00B050"/>
                </a:solidFill>
              </a:rPr>
              <a:t>script</a:t>
            </a:r>
            <a:r>
              <a:rPr lang="de-DE" sz="1800" dirty="0">
                <a:solidFill>
                  <a:srgbClr val="00B050"/>
                </a:solidFill>
              </a:rPr>
              <a:t> such </a:t>
            </a:r>
            <a:r>
              <a:rPr lang="de-DE" sz="1800" dirty="0" err="1">
                <a:solidFill>
                  <a:srgbClr val="00B050"/>
                </a:solidFill>
              </a:rPr>
              <a:t>that</a:t>
            </a:r>
            <a:r>
              <a:rPr lang="de-DE" sz="1800" dirty="0">
                <a:solidFill>
                  <a:srgbClr val="00B050"/>
                </a:solidFill>
              </a:rPr>
              <a:t> </a:t>
            </a:r>
            <a:r>
              <a:rPr lang="de-DE" sz="1800" dirty="0" err="1">
                <a:solidFill>
                  <a:srgbClr val="00B050"/>
                </a:solidFill>
              </a:rPr>
              <a:t>the</a:t>
            </a:r>
            <a:r>
              <a:rPr lang="de-DE" sz="1800" dirty="0">
                <a:solidFill>
                  <a:srgbClr val="00B050"/>
                </a:solidFill>
              </a:rPr>
              <a:t> </a:t>
            </a:r>
            <a:r>
              <a:rPr lang="de-DE" sz="1800" dirty="0" err="1">
                <a:solidFill>
                  <a:srgbClr val="00B050"/>
                </a:solidFill>
              </a:rPr>
              <a:t>test</a:t>
            </a:r>
            <a:r>
              <a:rPr lang="de-DE" sz="1800" dirty="0">
                <a:solidFill>
                  <a:srgbClr val="00B050"/>
                </a:solidFill>
              </a:rPr>
              <a:t> </a:t>
            </a:r>
            <a:r>
              <a:rPr lang="de-DE" sz="1800" dirty="0" err="1">
                <a:solidFill>
                  <a:srgbClr val="00B050"/>
                </a:solidFill>
              </a:rPr>
              <a:t>result</a:t>
            </a:r>
            <a:r>
              <a:rPr lang="de-DE" sz="1800" dirty="0">
                <a:solidFill>
                  <a:srgbClr val="00B050"/>
                </a:solidFill>
              </a:rPr>
              <a:t> </a:t>
            </a:r>
            <a:r>
              <a:rPr lang="de-DE" sz="1800" dirty="0" err="1">
                <a:solidFill>
                  <a:srgbClr val="00B050"/>
                </a:solidFill>
              </a:rPr>
              <a:t>should</a:t>
            </a:r>
            <a:r>
              <a:rPr lang="de-DE" sz="1800" dirty="0">
                <a:solidFill>
                  <a:srgbClr val="00B050"/>
                </a:solidFill>
              </a:rPr>
              <a:t> </a:t>
            </a:r>
            <a:r>
              <a:rPr lang="de-DE" sz="1800" dirty="0" err="1">
                <a:solidFill>
                  <a:srgbClr val="00B050"/>
                </a:solidFill>
              </a:rPr>
              <a:t>look</a:t>
            </a:r>
            <a:r>
              <a:rPr lang="de-DE" sz="1800" dirty="0">
                <a:solidFill>
                  <a:srgbClr val="00B050"/>
                </a:solidFill>
              </a:rPr>
              <a:t> like </a:t>
            </a:r>
            <a:r>
              <a:rPr lang="de-DE" sz="1800" dirty="0" err="1">
                <a:solidFill>
                  <a:srgbClr val="00B050"/>
                </a:solidFill>
              </a:rPr>
              <a:t>this</a:t>
            </a:r>
            <a:r>
              <a:rPr lang="de-DE" sz="1800" dirty="0">
                <a:solidFill>
                  <a:srgbClr val="00B050"/>
                </a:solidFill>
              </a:rPr>
              <a:t> … 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390207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F9C2FB-3491-43E3-A7EE-6D990EBB2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E08401-F3D5-4152-B996-73FBC3DD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8D0B81-BEB8-6AFF-D297-12D622A6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Unit 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- </a:t>
            </a:r>
            <a:r>
              <a:rPr lang="de-DE" dirty="0" err="1"/>
              <a:t>PlatformIO</a:t>
            </a:r>
            <a:r>
              <a:rPr lang="de-DE" dirty="0"/>
              <a:t> custom_test_runner.py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398D7F9-D92B-4B88-8016-76F3A68EBE94}"/>
              </a:ext>
            </a:extLst>
          </p:cNvPr>
          <p:cNvSpPr txBox="1"/>
          <p:nvPr/>
        </p:nvSpPr>
        <p:spPr>
          <a:xfrm>
            <a:off x="434960" y="2322586"/>
            <a:ext cx="5226080" cy="296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N</a:t>
            </a:r>
            <a:r>
              <a:rPr lang="de-DE" sz="1400" dirty="0" err="1"/>
              <a:t>ow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</a:t>
            </a:r>
            <a:r>
              <a:rPr lang="de-DE" sz="1400" dirty="0" err="1"/>
              <a:t>have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use</a:t>
            </a:r>
            <a:r>
              <a:rPr lang="de-DE" sz="1400" dirty="0"/>
              <a:t> 3 </a:t>
            </a:r>
            <a:r>
              <a:rPr lang="de-DE" sz="1400" dirty="0" err="1"/>
              <a:t>terminals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testing</a:t>
            </a:r>
            <a:r>
              <a:rPr lang="de-DE" sz="1400" dirty="0"/>
              <a:t> </a:t>
            </a:r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qutest</a:t>
            </a:r>
            <a:r>
              <a:rPr lang="de-DE" sz="1400" dirty="0"/>
              <a:t> </a:t>
            </a:r>
            <a:r>
              <a:rPr lang="de-DE" sz="1400" dirty="0">
                <a:sym typeface="Wingdings" panose="05000000000000000000" pitchFamily="2" charset="2"/>
              </a:rPr>
              <a:t> </a:t>
            </a:r>
            <a:r>
              <a:rPr lang="de-DE" sz="1400" dirty="0" err="1">
                <a:sym typeface="Wingdings" panose="05000000000000000000" pitchFamily="2" charset="2"/>
              </a:rPr>
              <a:t>Is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there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any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convenient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way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to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automate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this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process</a:t>
            </a:r>
            <a:r>
              <a:rPr lang="de-DE" sz="1400" dirty="0">
                <a:sym typeface="Wingdings" panose="05000000000000000000" pitchFamily="2" charset="2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ym typeface="Wingdings" panose="05000000000000000000" pitchFamily="2" charset="2"/>
              </a:rPr>
              <a:t>PlatformIO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offers</a:t>
            </a:r>
            <a:r>
              <a:rPr lang="de-DE" sz="1400" dirty="0">
                <a:sym typeface="Wingdings" panose="05000000000000000000" pitchFamily="2" charset="2"/>
              </a:rPr>
              <a:t> a </a:t>
            </a:r>
            <a:r>
              <a:rPr lang="de-DE" sz="1400" dirty="0" err="1">
                <a:sym typeface="Wingdings" panose="05000000000000000000" pitchFamily="2" charset="2"/>
              </a:rPr>
              <a:t>unit-testing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framework</a:t>
            </a:r>
            <a:r>
              <a:rPr lang="de-DE" sz="1400" dirty="0">
                <a:sym typeface="Wingdings" panose="05000000000000000000" pitchFamily="2" charset="2"/>
              </a:rPr>
              <a:t>. Add </a:t>
            </a:r>
            <a:r>
              <a:rPr lang="de-DE" sz="1400" dirty="0" err="1">
                <a:sym typeface="Wingdings" panose="05000000000000000000" pitchFamily="2" charset="2"/>
              </a:rPr>
              <a:t>this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line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to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the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environment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setup</a:t>
            </a:r>
            <a:endParaRPr lang="de-DE" sz="14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sz="1400" b="1" dirty="0">
                <a:latin typeface="Consolas" panose="020B0609020204030204" pitchFamily="49" charset="0"/>
              </a:rPr>
              <a:t>	</a:t>
            </a:r>
            <a:r>
              <a:rPr lang="de-DE" sz="1400" b="1" dirty="0" err="1">
                <a:effectLst/>
                <a:latin typeface="Consolas" panose="020B0609020204030204" pitchFamily="49" charset="0"/>
              </a:rPr>
              <a:t>test_framework</a:t>
            </a:r>
            <a:r>
              <a:rPr lang="de-DE" sz="1400" b="1" dirty="0">
                <a:effectLst/>
                <a:latin typeface="Consolas" panose="020B0609020204030204" pitchFamily="49" charset="0"/>
              </a:rPr>
              <a:t> = </a:t>
            </a:r>
            <a:r>
              <a:rPr lang="de-DE" sz="1400" b="1" dirty="0" err="1">
                <a:effectLst/>
                <a:latin typeface="Consolas" panose="020B0609020204030204" pitchFamily="49" charset="0"/>
              </a:rPr>
              <a:t>custom</a:t>
            </a:r>
            <a:endParaRPr lang="de-DE" sz="1400" b="1" dirty="0">
              <a:effectLst/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ym typeface="Wingdings" panose="05000000000000000000" pitchFamily="2" charset="2"/>
              </a:rPr>
              <a:t>Have</a:t>
            </a:r>
            <a:r>
              <a:rPr lang="de-DE" sz="1400" dirty="0">
                <a:sym typeface="Wingdings" panose="05000000000000000000" pitchFamily="2" charset="2"/>
              </a:rPr>
              <a:t> a </a:t>
            </a:r>
            <a:r>
              <a:rPr lang="de-DE" sz="1400" dirty="0" err="1">
                <a:sym typeface="Wingdings" panose="05000000000000000000" pitchFamily="2" charset="2"/>
              </a:rPr>
              <a:t>look</a:t>
            </a:r>
            <a:r>
              <a:rPr lang="de-DE" sz="1400" dirty="0">
                <a:sym typeface="Wingdings" panose="05000000000000000000" pitchFamily="2" charset="2"/>
              </a:rPr>
              <a:t> at </a:t>
            </a:r>
            <a:r>
              <a:rPr lang="de-DE" sz="1400" dirty="0" err="1">
                <a:sym typeface="Wingdings" panose="05000000000000000000" pitchFamily="2" charset="2"/>
              </a:rPr>
              <a:t>the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r>
              <a:rPr lang="de-DE" sz="1400" dirty="0" err="1">
                <a:sym typeface="Wingdings" panose="05000000000000000000" pitchFamily="2" charset="2"/>
              </a:rPr>
              <a:t>file</a:t>
            </a:r>
            <a:r>
              <a:rPr lang="de-DE" sz="1400" dirty="0">
                <a:sym typeface="Wingdings" panose="05000000000000000000" pitchFamily="2" charset="2"/>
              </a:rPr>
              <a:t> custom_test_runner.py</a:t>
            </a:r>
            <a:endParaRPr lang="de-DE" sz="1400" b="1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846B45-FA61-9251-415A-390DC676D846}"/>
              </a:ext>
            </a:extLst>
          </p:cNvPr>
          <p:cNvSpPr txBox="1"/>
          <p:nvPr/>
        </p:nvSpPr>
        <p:spPr>
          <a:xfrm>
            <a:off x="6820964" y="2937025"/>
            <a:ext cx="47601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Consolas" panose="020B0609020204030204" pitchFamily="49" charset="0"/>
              </a:rPr>
              <a:t>Intuitively</a:t>
            </a:r>
            <a:r>
              <a:rPr lang="de-DE" dirty="0">
                <a:latin typeface="Consolas" panose="020B0609020204030204" pitchFamily="49" charset="0"/>
              </a:rPr>
              <a:t>, </a:t>
            </a:r>
            <a:r>
              <a:rPr lang="de-DE" dirty="0" err="1">
                <a:latin typeface="Consolas" panose="020B0609020204030204" pitchFamily="49" charset="0"/>
              </a:rPr>
              <a:t>we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can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see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that</a:t>
            </a:r>
            <a:endParaRPr lang="de-DE" dirty="0">
              <a:latin typeface="Consolas" panose="020B0609020204030204" pitchFamily="49" charset="0"/>
            </a:endParaRPr>
          </a:p>
          <a:p>
            <a:r>
              <a:rPr lang="de-DE" b="1" dirty="0" err="1">
                <a:latin typeface="Consolas" panose="020B0609020204030204" pitchFamily="49" charset="0"/>
              </a:rPr>
              <a:t>c</a:t>
            </a:r>
            <a:r>
              <a:rPr lang="de-DE" sz="1800" b="1" dirty="0" err="1">
                <a:effectLst/>
                <a:latin typeface="Consolas" panose="020B0609020204030204" pitchFamily="49" charset="0"/>
              </a:rPr>
              <a:t>ustom_test_runner</a:t>
            </a:r>
            <a:r>
              <a:rPr lang="de-DE" sz="1800" b="1" dirty="0">
                <a:effectLst/>
                <a:latin typeface="Consolas" panose="020B0609020204030204" pitchFamily="49" charset="0"/>
              </a:rPr>
              <a:t> </a:t>
            </a:r>
            <a:r>
              <a:rPr lang="de-DE" sz="1800" dirty="0" err="1">
                <a:effectLst/>
                <a:latin typeface="Consolas" panose="020B0609020204030204" pitchFamily="49" charset="0"/>
              </a:rPr>
              <a:t>is</a:t>
            </a:r>
            <a:r>
              <a:rPr lang="de-DE" sz="1800" dirty="0">
                <a:effectLst/>
                <a:latin typeface="Consolas" panose="020B0609020204030204" pitchFamily="49" charset="0"/>
              </a:rPr>
              <a:t> </a:t>
            </a:r>
          </a:p>
          <a:p>
            <a:endParaRPr lang="de-DE" sz="1800" dirty="0">
              <a:effectLst/>
              <a:latin typeface="Consolas" panose="020B0609020204030204" pitchFamily="49" charset="0"/>
            </a:endParaRPr>
          </a:p>
          <a:p>
            <a:r>
              <a:rPr lang="de-DE" dirty="0" err="1">
                <a:effectLst/>
                <a:latin typeface="Consolas" panose="020B0609020204030204" pitchFamily="49" charset="0"/>
              </a:rPr>
              <a:t>PlatformIO</a:t>
            </a:r>
            <a:r>
              <a:rPr lang="de-DE" dirty="0" err="1">
                <a:latin typeface="Consolas" panose="020B0609020204030204" pitchFamily="49" charset="0"/>
              </a:rPr>
              <a:t>-TestClass</a:t>
            </a:r>
            <a:r>
              <a:rPr lang="de-DE" dirty="0">
                <a:latin typeface="Consolas" panose="020B0609020204030204" pitchFamily="49" charset="0"/>
              </a:rPr>
              <a:t> + </a:t>
            </a:r>
            <a:r>
              <a:rPr lang="de-DE" dirty="0">
                <a:effectLst/>
                <a:latin typeface="Consolas" panose="020B0609020204030204" pitchFamily="49" charset="0"/>
              </a:rPr>
              <a:t>qrelay.py </a:t>
            </a:r>
          </a:p>
          <a:p>
            <a:r>
              <a:rPr lang="de-DE" dirty="0">
                <a:effectLst/>
                <a:latin typeface="Consolas" panose="020B0609020204030204" pitchFamily="49" charset="0"/>
              </a:rPr>
              <a:t>+ </a:t>
            </a:r>
            <a:r>
              <a:rPr lang="de-DE" dirty="0" err="1">
                <a:effectLst/>
                <a:latin typeface="Consolas" panose="020B0609020204030204" pitchFamily="49" charset="0"/>
              </a:rPr>
              <a:t>thread</a:t>
            </a:r>
            <a:r>
              <a:rPr lang="de-DE" dirty="0">
                <a:effectLst/>
                <a:latin typeface="Consolas" panose="020B0609020204030204" pitchFamily="49" charset="0"/>
              </a:rPr>
              <a:t> (</a:t>
            </a:r>
            <a:r>
              <a:rPr lang="de-DE" dirty="0" err="1">
                <a:effectLst/>
                <a:latin typeface="Consolas" panose="020B0609020204030204" pitchFamily="49" charset="0"/>
              </a:rPr>
              <a:t>qspy</a:t>
            </a:r>
            <a:r>
              <a:rPr lang="de-DE" dirty="0">
                <a:effectLst/>
                <a:latin typeface="Consolas" panose="020B0609020204030204" pitchFamily="49" charset="0"/>
              </a:rPr>
              <a:t>) </a:t>
            </a:r>
            <a:r>
              <a:rPr lang="de-DE" dirty="0">
                <a:latin typeface="Consolas" panose="020B0609020204030204" pitchFamily="49" charset="0"/>
              </a:rPr>
              <a:t>+ </a:t>
            </a:r>
            <a:r>
              <a:rPr lang="de-DE" dirty="0" err="1">
                <a:latin typeface="Consolas" panose="020B0609020204030204" pitchFamily="49" charset="0"/>
              </a:rPr>
              <a:t>thread</a:t>
            </a:r>
            <a:r>
              <a:rPr lang="de-DE" dirty="0">
                <a:latin typeface="Consolas" panose="020B0609020204030204" pitchFamily="49" charset="0"/>
              </a:rPr>
              <a:t> (</a:t>
            </a:r>
            <a:r>
              <a:rPr lang="de-DE" dirty="0" err="1">
                <a:latin typeface="Consolas" panose="020B0609020204030204" pitchFamily="49" charset="0"/>
              </a:rPr>
              <a:t>qutest</a:t>
            </a:r>
            <a:r>
              <a:rPr lang="de-DE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8947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99E7B5-10DB-D0F7-90D3-F911AB63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57A10C-9597-0F1C-85EA-C0771828A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FB53A-2E02-3327-EF42-D4C4EBF8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98F2F4-A22F-E679-BF56-69DCFD44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E4EF3-E943-02E8-6F09-D5254B55EB6A}"/>
              </a:ext>
            </a:extLst>
          </p:cNvPr>
          <p:cNvSpPr txBox="1"/>
          <p:nvPr/>
        </p:nvSpPr>
        <p:spPr>
          <a:xfrm>
            <a:off x="962026" y="2481492"/>
            <a:ext cx="106203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  <a:latin typeface="Consolas" panose="020B0609020204030204" pitchFamily="49" charset="0"/>
              </a:rPr>
              <a:t>For example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test_filter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test_Blinky_T4 </a:t>
            </a:r>
          </a:p>
          <a:p>
            <a:endParaRPr lang="en-US" dirty="0">
              <a:solidFill>
                <a:schemeClr val="accent5"/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en-US" b="0" dirty="0">
                <a:solidFill>
                  <a:schemeClr val="accent5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Only test the scripts and the fixture in folder </a:t>
            </a:r>
            <a:r>
              <a:rPr lang="en-US" b="0" dirty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test_Blinky_T4. </a:t>
            </a:r>
          </a:p>
        </p:txBody>
      </p:sp>
      <p:sp>
        <p:nvSpPr>
          <p:cNvPr id="8" name="Textfeld 23">
            <a:extLst>
              <a:ext uri="{FF2B5EF4-FFF2-40B4-BE49-F238E27FC236}">
                <a16:creationId xmlns:a16="http://schemas.microsoft.com/office/drawing/2014/main" id="{B95770F2-16D5-A604-E6F6-C74BDAD3EDD3}"/>
              </a:ext>
            </a:extLst>
          </p:cNvPr>
          <p:cNvSpPr txBox="1"/>
          <p:nvPr/>
        </p:nvSpPr>
        <p:spPr>
          <a:xfrm>
            <a:off x="609600" y="1751086"/>
            <a:ext cx="1133475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Adjust the </a:t>
            </a:r>
            <a:r>
              <a:rPr lang="en-US" dirty="0" err="1"/>
              <a:t>test_filter</a:t>
            </a:r>
            <a:r>
              <a:rPr lang="en-US" dirty="0"/>
              <a:t> to select a particular test for each environment, else </a:t>
            </a:r>
            <a:r>
              <a:rPr lang="en-US" dirty="0" err="1"/>
              <a:t>pio</a:t>
            </a:r>
            <a:r>
              <a:rPr lang="en-US" dirty="0"/>
              <a:t> test will execute all found tests</a:t>
            </a:r>
            <a:endParaRPr lang="de-DE" dirty="0"/>
          </a:p>
        </p:txBody>
      </p:sp>
      <p:sp>
        <p:nvSpPr>
          <p:cNvPr id="9" name="Textfeld 23">
            <a:extLst>
              <a:ext uri="{FF2B5EF4-FFF2-40B4-BE49-F238E27FC236}">
                <a16:creationId xmlns:a16="http://schemas.microsoft.com/office/drawing/2014/main" id="{25DEB701-C0D3-7274-7BE6-F5B3F0594C54}"/>
              </a:ext>
            </a:extLst>
          </p:cNvPr>
          <p:cNvSpPr txBox="1"/>
          <p:nvPr/>
        </p:nvSpPr>
        <p:spPr>
          <a:xfrm>
            <a:off x="609600" y="4193845"/>
            <a:ext cx="1133475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Click Test, what do you see?</a:t>
            </a:r>
            <a:endParaRPr lang="de-DE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383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A99058-0517-7B3E-D3F5-FE3A8F2BC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172E6-EDC2-2A0F-C36F-400F27703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3F2513-7D99-91F5-1957-75F1C6A70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39B979B-284A-0E0D-4DCB-77A702B95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4109EB-FBF0-FB83-D6B5-4D8FF81A2CEC}"/>
              </a:ext>
            </a:extLst>
          </p:cNvPr>
          <p:cNvSpPr txBox="1"/>
          <p:nvPr/>
        </p:nvSpPr>
        <p:spPr>
          <a:xfrm>
            <a:off x="457199" y="2690336"/>
            <a:ext cx="1132522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DE" sz="1800" dirty="0">
                <a:sym typeface="Wingdings" panose="05000000000000000000" pitchFamily="2" charset="2"/>
              </a:rPr>
              <a:t>Test-Driven </a:t>
            </a:r>
            <a:r>
              <a:rPr lang="de-DE" sz="1800" dirty="0" err="1">
                <a:sym typeface="Wingdings" panose="05000000000000000000" pitchFamily="2" charset="2"/>
              </a:rPr>
              <a:t>Programming</a:t>
            </a:r>
            <a:r>
              <a:rPr lang="de-DE" sz="1800" dirty="0">
                <a:sym typeface="Wingdings" panose="05000000000000000000" pitchFamily="2" charset="2"/>
              </a:rPr>
              <a:t>:</a:t>
            </a:r>
          </a:p>
          <a:p>
            <a:pPr lvl="1"/>
            <a:endParaRPr lang="de-DE" sz="1800" dirty="0">
              <a:sym typeface="Wingdings" panose="05000000000000000000" pitchFamily="2" charset="2"/>
            </a:endParaRPr>
          </a:p>
          <a:p>
            <a:pPr lvl="1"/>
            <a:r>
              <a:rPr lang="de-DE" sz="1800" dirty="0">
                <a:sym typeface="Wingdings" panose="05000000000000000000" pitchFamily="2" charset="2"/>
              </a:rPr>
              <a:t>Use </a:t>
            </a:r>
            <a:r>
              <a:rPr lang="de-DE" sz="1800" dirty="0" err="1">
                <a:sym typeface="Wingdings" panose="05000000000000000000" pitchFamily="2" charset="2"/>
              </a:rPr>
              <a:t>case</a:t>
            </a:r>
            <a:r>
              <a:rPr lang="de-DE" sz="1800" dirty="0">
                <a:sym typeface="Wingdings" panose="05000000000000000000" pitchFamily="2" charset="2"/>
              </a:rPr>
              <a:t>  </a:t>
            </a:r>
            <a:r>
              <a:rPr lang="de-DE" sz="1800" dirty="0" err="1">
                <a:sym typeface="Wingdings" panose="05000000000000000000" pitchFamily="2" charset="2"/>
              </a:rPr>
              <a:t>the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needed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requirement</a:t>
            </a:r>
            <a:r>
              <a:rPr lang="de-DE" sz="1800" dirty="0">
                <a:sym typeface="Wingdings" panose="05000000000000000000" pitchFamily="2" charset="2"/>
              </a:rPr>
              <a:t> and </a:t>
            </a:r>
            <a:r>
              <a:rPr lang="de-DE" sz="1800" dirty="0" err="1">
                <a:sym typeface="Wingdings" panose="05000000000000000000" pitchFamily="2" charset="2"/>
              </a:rPr>
              <a:t>information</a:t>
            </a:r>
            <a:r>
              <a:rPr lang="de-DE" sz="1800" dirty="0">
                <a:sym typeface="Wingdings" panose="05000000000000000000" pitchFamily="2" charset="2"/>
              </a:rPr>
              <a:t>  </a:t>
            </a:r>
            <a:r>
              <a:rPr lang="de-DE" sz="1800" dirty="0" err="1">
                <a:sym typeface="Wingdings" panose="05000000000000000000" pitchFamily="2" charset="2"/>
              </a:rPr>
              <a:t>development</a:t>
            </a:r>
            <a:endParaRPr lang="de-DE" sz="1800" dirty="0">
              <a:sym typeface="Wingdings" panose="05000000000000000000" pitchFamily="2" charset="2"/>
            </a:endParaRPr>
          </a:p>
          <a:p>
            <a:pPr lvl="1"/>
            <a:endParaRPr lang="de-DE" sz="1800" dirty="0">
              <a:sym typeface="Wingdings" panose="05000000000000000000" pitchFamily="2" charset="2"/>
            </a:endParaRPr>
          </a:p>
          <a:p>
            <a:pPr lvl="1"/>
            <a:r>
              <a:rPr lang="de-DE" sz="1800" dirty="0">
                <a:sym typeface="Wingdings" panose="05000000000000000000" pitchFamily="2" charset="2"/>
              </a:rPr>
              <a:t>Note: Not </a:t>
            </a:r>
            <a:r>
              <a:rPr lang="de-DE" sz="1800" dirty="0" err="1">
                <a:sym typeface="Wingdings" panose="05000000000000000000" pitchFamily="2" charset="2"/>
              </a:rPr>
              <a:t>predict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the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error</a:t>
            </a:r>
            <a:r>
              <a:rPr lang="de-DE" sz="1800" dirty="0">
                <a:sym typeface="Wingdings" panose="05000000000000000000" pitchFamily="2" charset="2"/>
              </a:rPr>
              <a:t>, but </a:t>
            </a:r>
            <a:r>
              <a:rPr lang="de-DE" sz="1800" dirty="0" err="1">
                <a:sym typeface="Wingdings" panose="05000000000000000000" pitchFamily="2" charset="2"/>
              </a:rPr>
              <a:t>increase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the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merge</a:t>
            </a:r>
            <a:r>
              <a:rPr lang="de-DE" sz="1800" dirty="0">
                <a:sym typeface="Wingdings" panose="05000000000000000000" pitchFamily="2" charset="2"/>
              </a:rPr>
              <a:t> and </a:t>
            </a:r>
            <a:r>
              <a:rPr lang="de-DE" sz="1800" dirty="0" err="1">
                <a:sym typeface="Wingdings" panose="05000000000000000000" pitchFamily="2" charset="2"/>
              </a:rPr>
              <a:t>developed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confidence</a:t>
            </a:r>
            <a:endParaRPr lang="de-DE" sz="1800" dirty="0">
              <a:sym typeface="Wingdings" panose="05000000000000000000" pitchFamily="2" charset="2"/>
            </a:endParaRP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lvl="1"/>
            <a:r>
              <a:rPr lang="de-DE" sz="1800" dirty="0" err="1">
                <a:sym typeface="Wingdings" panose="05000000000000000000" pitchFamily="2" charset="2"/>
              </a:rPr>
              <a:t>Now</a:t>
            </a:r>
            <a:r>
              <a:rPr lang="de-DE" sz="1800" dirty="0">
                <a:sym typeface="Wingdings" panose="05000000000000000000" pitchFamily="2" charset="2"/>
              </a:rPr>
              <a:t>, </a:t>
            </a:r>
            <a:r>
              <a:rPr lang="de-DE" sz="1800" dirty="0" err="1">
                <a:sym typeface="Wingdings" panose="05000000000000000000" pitchFamily="2" charset="2"/>
              </a:rPr>
              <a:t>lets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extend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the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Blinky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class</a:t>
            </a:r>
            <a:r>
              <a:rPr lang="de-DE" sz="1800" dirty="0">
                <a:sym typeface="Wingdings" panose="05000000000000000000" pitchFamily="2" charset="2"/>
              </a:rPr>
              <a:t> so </a:t>
            </a:r>
            <a:r>
              <a:rPr lang="de-DE" sz="1800" dirty="0" err="1">
                <a:sym typeface="Wingdings" panose="05000000000000000000" pitchFamily="2" charset="2"/>
              </a:rPr>
              <a:t>that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it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is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more</a:t>
            </a: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err="1">
                <a:sym typeface="Wingdings" panose="05000000000000000000" pitchFamily="2" charset="2"/>
              </a:rPr>
              <a:t>advanced</a:t>
            </a:r>
            <a:r>
              <a:rPr lang="de-DE" sz="1800">
                <a:sym typeface="Wingdings" panose="05000000000000000000" pitchFamily="2" charset="2"/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916996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05E5FD-348C-832F-06F4-BD59B60C2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01A30C-0EB4-1463-1472-B9F239547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155AF-958B-199B-0B86-12545017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CB88B0-06C1-94FA-3B84-FEF2EE043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5668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43DCF9-59E5-3CE4-881E-0CD284B6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8B49DC-7E7F-8BE7-4773-91C76E994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B2F66-643A-4DA8-85CC-FCEFD2222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D9D8C5-4D76-4C81-4A3B-56FE5CD42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PlatformIO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053C1-2405-B281-84E2-C6D348762D7D}"/>
              </a:ext>
            </a:extLst>
          </p:cNvPr>
          <p:cNvSpPr txBox="1"/>
          <p:nvPr/>
        </p:nvSpPr>
        <p:spPr>
          <a:xfrm>
            <a:off x="3839613" y="3048000"/>
            <a:ext cx="45127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 err="1"/>
              <a:t>PlatformIO</a:t>
            </a:r>
            <a:endParaRPr lang="de-DE" sz="6600" b="1" dirty="0"/>
          </a:p>
        </p:txBody>
      </p:sp>
    </p:spTree>
    <p:extLst>
      <p:ext uri="{BB962C8B-B14F-4D97-AF65-F5344CB8AC3E}">
        <p14:creationId xmlns:p14="http://schemas.microsoft.com/office/powerpoint/2010/main" val="1408917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922352-C746-F470-F732-77E39FB28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2FB785-7AA5-35A7-BB35-E9D3623A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875BEE-B2B5-B051-633A-56033E3B2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285DE0-71AC-F8B1-84F7-57D9D2EC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 Log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2064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B67C1A6-B833-4BAA-8E57-5CCDA42D5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z="1400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 sz="14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0DACC2-57A0-4A3B-A16E-6801C446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z="1400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de-DE" sz="14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432FC3C-CE4D-4086-82E4-4AAEF5A7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QSPY Logging and </a:t>
            </a:r>
            <a:r>
              <a:rPr lang="de-DE" dirty="0" err="1"/>
              <a:t>Visualization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1E91FDB-A3B9-4007-8209-C5C98C69C606}"/>
              </a:ext>
            </a:extLst>
          </p:cNvPr>
          <p:cNvSpPr/>
          <p:nvPr/>
        </p:nvSpPr>
        <p:spPr>
          <a:xfrm>
            <a:off x="1180871" y="2121617"/>
            <a:ext cx="1228725" cy="11620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Teensy</a:t>
            </a:r>
            <a:endParaRPr lang="de-DE" sz="14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4934358-3FB3-4F5B-AE98-B2853013B565}"/>
              </a:ext>
            </a:extLst>
          </p:cNvPr>
          <p:cNvSpPr/>
          <p:nvPr/>
        </p:nvSpPr>
        <p:spPr>
          <a:xfrm>
            <a:off x="5568199" y="2138443"/>
            <a:ext cx="1228725" cy="116205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COM</a:t>
            </a:r>
          </a:p>
          <a:p>
            <a:pPr algn="ctr"/>
            <a:r>
              <a:rPr lang="de-DE" sz="1400" dirty="0" err="1"/>
              <a:t>QTools</a:t>
            </a:r>
            <a:endParaRPr lang="de-DE" sz="1400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C05B93F-0737-4342-A75C-C0E5B14D4CFD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409596" y="2702642"/>
            <a:ext cx="3158603" cy="16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298E044-A083-4C64-8007-A96FF978052F}"/>
              </a:ext>
            </a:extLst>
          </p:cNvPr>
          <p:cNvSpPr txBox="1"/>
          <p:nvPr/>
        </p:nvSpPr>
        <p:spPr>
          <a:xfrm>
            <a:off x="3089404" y="2336324"/>
            <a:ext cx="1963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QSPY </a:t>
            </a:r>
            <a:r>
              <a:rPr lang="de-DE" sz="1400" dirty="0" err="1"/>
              <a:t>Record</a:t>
            </a:r>
            <a:r>
              <a:rPr lang="de-DE" sz="1400" dirty="0"/>
              <a:t> (</a:t>
            </a:r>
            <a:r>
              <a:rPr lang="de-DE" sz="1400" dirty="0" err="1"/>
              <a:t>binary</a:t>
            </a:r>
            <a:r>
              <a:rPr lang="de-DE" sz="1400" dirty="0"/>
              <a:t>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1C0CACB-7C7D-4C82-B70F-59E88BEE266D}"/>
              </a:ext>
            </a:extLst>
          </p:cNvPr>
          <p:cNvSpPr txBox="1"/>
          <p:nvPr/>
        </p:nvSpPr>
        <p:spPr>
          <a:xfrm>
            <a:off x="6883961" y="2374009"/>
            <a:ext cx="2242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QSPY </a:t>
            </a:r>
            <a:r>
              <a:rPr lang="de-DE" sz="1400" dirty="0" err="1"/>
              <a:t>Record</a:t>
            </a:r>
            <a:r>
              <a:rPr lang="de-DE" sz="1400" dirty="0"/>
              <a:t> (</a:t>
            </a:r>
            <a:r>
              <a:rPr lang="de-DE" sz="1400" dirty="0" err="1"/>
              <a:t>Readable</a:t>
            </a:r>
            <a:r>
              <a:rPr lang="de-DE" sz="1400" dirty="0"/>
              <a:t>)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009CBFC-58EA-4018-80FB-A74055314A0B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6796924" y="2707324"/>
            <a:ext cx="2443719" cy="12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2EC66217-06BD-45F4-9AEB-7849972A3C67}"/>
              </a:ext>
            </a:extLst>
          </p:cNvPr>
          <p:cNvSpPr/>
          <p:nvPr/>
        </p:nvSpPr>
        <p:spPr>
          <a:xfrm>
            <a:off x="9240643" y="2126299"/>
            <a:ext cx="1228725" cy="116205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Matlab</a:t>
            </a:r>
            <a:endParaRPr lang="de-DE" sz="1400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3CBF2DC-74EF-4C5A-AECE-C140531E1327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0469368" y="2707324"/>
            <a:ext cx="14648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AE64C28C-06EF-452F-91DC-1E00C4521AB3}"/>
              </a:ext>
            </a:extLst>
          </p:cNvPr>
          <p:cNvSpPr txBox="1"/>
          <p:nvPr/>
        </p:nvSpPr>
        <p:spPr>
          <a:xfrm>
            <a:off x="10583192" y="2326800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Evaluation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267BFF5-9DC1-491F-9060-C1B0D660E1E2}"/>
              </a:ext>
            </a:extLst>
          </p:cNvPr>
          <p:cNvSpPr txBox="1"/>
          <p:nvPr/>
        </p:nvSpPr>
        <p:spPr>
          <a:xfrm>
            <a:off x="539120" y="3788194"/>
            <a:ext cx="251222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Qspy</a:t>
            </a:r>
            <a:r>
              <a:rPr lang="de-DE" sz="1400" dirty="0"/>
              <a:t> </a:t>
            </a:r>
            <a:r>
              <a:rPr lang="de-DE" sz="1400" dirty="0" err="1"/>
              <a:t>logging</a:t>
            </a:r>
            <a:r>
              <a:rPr lang="de-DE" sz="1400" dirty="0"/>
              <a:t> – C++ </a:t>
            </a:r>
            <a:r>
              <a:rPr lang="de-DE" sz="1400" dirty="0" err="1"/>
              <a:t>level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Decide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logging</a:t>
            </a:r>
            <a:r>
              <a:rPr lang="de-DE" sz="1400" dirty="0"/>
              <a:t>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Decide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logging</a:t>
            </a:r>
            <a:r>
              <a:rPr lang="de-DE" sz="1400" dirty="0"/>
              <a:t> </a:t>
            </a:r>
            <a:r>
              <a:rPr lang="de-DE" sz="1400" dirty="0" err="1"/>
              <a:t>format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What</a:t>
            </a:r>
            <a:r>
              <a:rPr lang="de-DE" sz="1400" dirty="0"/>
              <a:t> </a:t>
            </a:r>
            <a:r>
              <a:rPr lang="de-DE" sz="1400" dirty="0" err="1"/>
              <a:t>should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log?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How</a:t>
            </a:r>
            <a:r>
              <a:rPr lang="de-DE" sz="1400" dirty="0"/>
              <a:t> </a:t>
            </a:r>
            <a:r>
              <a:rPr lang="de-DE" sz="1400" dirty="0" err="1"/>
              <a:t>often</a:t>
            </a:r>
            <a:r>
              <a:rPr lang="de-DE" sz="1400" dirty="0"/>
              <a:t> </a:t>
            </a:r>
            <a:r>
              <a:rPr lang="de-DE" sz="1400" dirty="0" err="1"/>
              <a:t>should</a:t>
            </a:r>
            <a:r>
              <a:rPr lang="de-DE" sz="1400" dirty="0"/>
              <a:t> </a:t>
            </a:r>
            <a:r>
              <a:rPr lang="de-DE" sz="1400" dirty="0" err="1"/>
              <a:t>we</a:t>
            </a:r>
            <a:r>
              <a:rPr lang="de-DE" sz="1400" dirty="0"/>
              <a:t> log?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A105DD8-6E86-402A-9B55-334E891F181B}"/>
              </a:ext>
            </a:extLst>
          </p:cNvPr>
          <p:cNvSpPr txBox="1"/>
          <p:nvPr/>
        </p:nvSpPr>
        <p:spPr>
          <a:xfrm>
            <a:off x="4718743" y="3766939"/>
            <a:ext cx="26106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Write an </a:t>
            </a:r>
            <a:r>
              <a:rPr lang="de-DE" sz="1400" dirty="0" err="1"/>
              <a:t>adapter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feed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logged</a:t>
            </a:r>
            <a:r>
              <a:rPr lang="de-DE" sz="1400" dirty="0"/>
              <a:t> </a:t>
            </a:r>
            <a:r>
              <a:rPr lang="de-DE" sz="1400" dirty="0" err="1"/>
              <a:t>record</a:t>
            </a:r>
            <a:r>
              <a:rPr lang="de-DE" sz="1400" dirty="0"/>
              <a:t> </a:t>
            </a:r>
            <a:r>
              <a:rPr lang="de-DE" sz="1400" dirty="0" err="1"/>
              <a:t>into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QTools</a:t>
            </a:r>
            <a:r>
              <a:rPr lang="de-DE" sz="1400" dirty="0"/>
              <a:t> </a:t>
            </a:r>
            <a:r>
              <a:rPr lang="de-DE" sz="1400" dirty="0" err="1"/>
              <a:t>program</a:t>
            </a:r>
            <a:r>
              <a:rPr lang="de-DE" sz="1400" dirty="0"/>
              <a:t>. (Python/C++)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Qtools</a:t>
            </a:r>
            <a:r>
              <a:rPr lang="de-DE" sz="1400" dirty="0"/>
              <a:t> </a:t>
            </a:r>
            <a:r>
              <a:rPr lang="de-DE" sz="1400" dirty="0" err="1"/>
              <a:t>returns</a:t>
            </a:r>
            <a:r>
              <a:rPr lang="de-DE" sz="1400" dirty="0"/>
              <a:t> a </a:t>
            </a:r>
            <a:r>
              <a:rPr lang="de-DE" sz="1400" dirty="0" err="1"/>
              <a:t>readable</a:t>
            </a:r>
            <a:r>
              <a:rPr lang="de-DE" sz="1400" dirty="0"/>
              <a:t> human </a:t>
            </a:r>
            <a:r>
              <a:rPr lang="de-DE" sz="1400" dirty="0" err="1"/>
              <a:t>file</a:t>
            </a:r>
            <a:r>
              <a:rPr lang="de-DE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/>
              <a:t>Qtools</a:t>
            </a:r>
            <a:r>
              <a:rPr lang="de-DE" sz="1400" dirty="0"/>
              <a:t> also </a:t>
            </a:r>
            <a:r>
              <a:rPr lang="de-DE" sz="1400" dirty="0" err="1"/>
              <a:t>returns</a:t>
            </a:r>
            <a:r>
              <a:rPr lang="de-DE" sz="1400" dirty="0"/>
              <a:t> </a:t>
            </a:r>
            <a:r>
              <a:rPr lang="de-DE" sz="1400" dirty="0" err="1"/>
              <a:t>helpful</a:t>
            </a:r>
            <a:r>
              <a:rPr lang="de-DE" sz="1400" dirty="0"/>
              <a:t> </a:t>
            </a:r>
            <a:r>
              <a:rPr lang="de-DE" sz="1400" dirty="0" err="1"/>
              <a:t>diagram</a:t>
            </a:r>
            <a:r>
              <a:rPr lang="de-DE" sz="1400" dirty="0"/>
              <a:t> such </a:t>
            </a:r>
            <a:r>
              <a:rPr lang="de-DE" sz="1400" dirty="0" err="1"/>
              <a:t>as</a:t>
            </a:r>
            <a:r>
              <a:rPr lang="de-DE" sz="1400" dirty="0"/>
              <a:t> </a:t>
            </a:r>
            <a:r>
              <a:rPr lang="de-DE" sz="1400" dirty="0" err="1"/>
              <a:t>sequential</a:t>
            </a:r>
            <a:r>
              <a:rPr lang="de-DE" sz="1400" dirty="0"/>
              <a:t> </a:t>
            </a:r>
            <a:r>
              <a:rPr lang="de-DE" sz="1400" dirty="0" err="1"/>
              <a:t>diagram</a:t>
            </a:r>
            <a:endParaRPr lang="de-DE" sz="1400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FC24FA0-4C86-48C8-B353-B03EA878E88D}"/>
              </a:ext>
            </a:extLst>
          </p:cNvPr>
          <p:cNvSpPr txBox="1"/>
          <p:nvPr/>
        </p:nvSpPr>
        <p:spPr>
          <a:xfrm>
            <a:off x="8592278" y="3757417"/>
            <a:ext cx="26106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Write a </a:t>
            </a:r>
            <a:r>
              <a:rPr lang="de-DE" sz="1400" dirty="0" err="1"/>
              <a:t>Matlab</a:t>
            </a:r>
            <a:r>
              <a:rPr lang="de-DE" sz="1400" dirty="0"/>
              <a:t> </a:t>
            </a:r>
            <a:r>
              <a:rPr lang="de-DE" sz="1400" dirty="0" err="1"/>
              <a:t>parser</a:t>
            </a:r>
            <a:r>
              <a:rPr lang="de-DE" sz="1400" dirty="0"/>
              <a:t>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get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interested</a:t>
            </a:r>
            <a:r>
              <a:rPr lang="de-DE" sz="1400" dirty="0"/>
              <a:t> </a:t>
            </a:r>
            <a:r>
              <a:rPr lang="de-DE" sz="1400" dirty="0" err="1"/>
              <a:t>values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Human-</a:t>
            </a:r>
            <a:r>
              <a:rPr lang="de-DE" sz="1400" dirty="0" err="1"/>
              <a:t>readable</a:t>
            </a:r>
            <a:r>
              <a:rPr lang="de-DE" sz="1400" dirty="0"/>
              <a:t> </a:t>
            </a:r>
            <a:r>
              <a:rPr lang="de-DE" sz="1400" dirty="0" err="1"/>
              <a:t>file</a:t>
            </a: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Plot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data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212173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E362B91-816F-42F4-9298-312881D02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41AA66-FD39-4D6D-B423-457C53CD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14A144A-2B01-4D40-983C-4304D926C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Synchronization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SFU CCU MC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F60C156-3B2A-41D5-96AD-9FDCC4813277}"/>
              </a:ext>
            </a:extLst>
          </p:cNvPr>
          <p:cNvSpPr/>
          <p:nvPr/>
        </p:nvSpPr>
        <p:spPr>
          <a:xfrm>
            <a:off x="908829" y="2121617"/>
            <a:ext cx="1228725" cy="11620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SFU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E56A60-3386-468E-B588-3CA6A27A09DF}"/>
              </a:ext>
            </a:extLst>
          </p:cNvPr>
          <p:cNvSpPr/>
          <p:nvPr/>
        </p:nvSpPr>
        <p:spPr>
          <a:xfrm>
            <a:off x="5161352" y="2121617"/>
            <a:ext cx="1228725" cy="11620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CCU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26F08E5-A265-4BB1-98FD-34173602E98A}"/>
              </a:ext>
            </a:extLst>
          </p:cNvPr>
          <p:cNvSpPr/>
          <p:nvPr/>
        </p:nvSpPr>
        <p:spPr>
          <a:xfrm>
            <a:off x="9378950" y="2121617"/>
            <a:ext cx="1228725" cy="11620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MC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C8D5B94-6C70-4D50-B697-5E4EF51B70C4}"/>
              </a:ext>
            </a:extLst>
          </p:cNvPr>
          <p:cNvCxnSpPr>
            <a:cxnSpLocks/>
          </p:cNvCxnSpPr>
          <p:nvPr/>
        </p:nvCxnSpPr>
        <p:spPr>
          <a:xfrm flipH="1">
            <a:off x="6390076" y="2162022"/>
            <a:ext cx="2988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4798723-E501-4E75-BDC9-BC8A0378370D}"/>
              </a:ext>
            </a:extLst>
          </p:cNvPr>
          <p:cNvSpPr txBox="1"/>
          <p:nvPr/>
        </p:nvSpPr>
        <p:spPr>
          <a:xfrm>
            <a:off x="7019284" y="1834042"/>
            <a:ext cx="1653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SYNC_REQUEST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422F33A-994E-41EB-B280-324A692F6AA5}"/>
              </a:ext>
            </a:extLst>
          </p:cNvPr>
          <p:cNvCxnSpPr>
            <a:cxnSpLocks/>
          </p:cNvCxnSpPr>
          <p:nvPr/>
        </p:nvCxnSpPr>
        <p:spPr>
          <a:xfrm>
            <a:off x="6412302" y="2502617"/>
            <a:ext cx="2988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0C129192-2AD5-4F19-9BE3-D573714C19C9}"/>
              </a:ext>
            </a:extLst>
          </p:cNvPr>
          <p:cNvSpPr txBox="1"/>
          <p:nvPr/>
        </p:nvSpPr>
        <p:spPr>
          <a:xfrm>
            <a:off x="7143517" y="2202428"/>
            <a:ext cx="1404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SYNC_READY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EB7BC7C-463B-48EE-8AF7-3B276F1B3C72}"/>
              </a:ext>
            </a:extLst>
          </p:cNvPr>
          <p:cNvCxnSpPr>
            <a:cxnSpLocks/>
          </p:cNvCxnSpPr>
          <p:nvPr/>
        </p:nvCxnSpPr>
        <p:spPr>
          <a:xfrm flipH="1">
            <a:off x="6390076" y="2838297"/>
            <a:ext cx="2988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AF30FAC-6D4F-473B-9A66-52C7134097B6}"/>
              </a:ext>
            </a:extLst>
          </p:cNvPr>
          <p:cNvCxnSpPr>
            <a:cxnSpLocks/>
          </p:cNvCxnSpPr>
          <p:nvPr/>
        </p:nvCxnSpPr>
        <p:spPr>
          <a:xfrm flipH="1">
            <a:off x="2172479" y="2866719"/>
            <a:ext cx="2988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D703888F-F518-4ED5-A55A-DDF6AACC58D0}"/>
              </a:ext>
            </a:extLst>
          </p:cNvPr>
          <p:cNvSpPr txBox="1"/>
          <p:nvPr/>
        </p:nvSpPr>
        <p:spPr>
          <a:xfrm>
            <a:off x="7063316" y="2548753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SYNC_TRIGGER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E82A8C9-0417-4DBC-93C6-0839A8F19EB7}"/>
              </a:ext>
            </a:extLst>
          </p:cNvPr>
          <p:cNvCxnSpPr>
            <a:cxnSpLocks/>
          </p:cNvCxnSpPr>
          <p:nvPr/>
        </p:nvCxnSpPr>
        <p:spPr>
          <a:xfrm>
            <a:off x="6412302" y="3178892"/>
            <a:ext cx="2988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4D3A14A-31B7-40B3-A367-E88F9F100CEC}"/>
              </a:ext>
            </a:extLst>
          </p:cNvPr>
          <p:cNvSpPr txBox="1"/>
          <p:nvPr/>
        </p:nvSpPr>
        <p:spPr>
          <a:xfrm>
            <a:off x="7083651" y="288118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SYNC_CONFIRM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E2B25B0-D452-48A1-9514-9F04F7588FD5}"/>
              </a:ext>
            </a:extLst>
          </p:cNvPr>
          <p:cNvSpPr txBox="1"/>
          <p:nvPr/>
        </p:nvSpPr>
        <p:spPr>
          <a:xfrm>
            <a:off x="2826154" y="2573411"/>
            <a:ext cx="16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SYNC_TRIGGER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105B850-711A-4C50-8475-08E0F8DE4E11}"/>
              </a:ext>
            </a:extLst>
          </p:cNvPr>
          <p:cNvSpPr txBox="1"/>
          <p:nvPr/>
        </p:nvSpPr>
        <p:spPr>
          <a:xfrm>
            <a:off x="2656911" y="4131362"/>
            <a:ext cx="6237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SYNC_TRIGGER </a:t>
            </a:r>
            <a:r>
              <a:rPr lang="de-DE" dirty="0" err="1"/>
              <a:t>from</a:t>
            </a:r>
            <a:r>
              <a:rPr lang="de-DE" dirty="0"/>
              <a:t> CCU </a:t>
            </a:r>
            <a:r>
              <a:rPr lang="de-DE" dirty="0" err="1"/>
              <a:t>to</a:t>
            </a:r>
            <a:r>
              <a:rPr lang="de-DE" dirty="0"/>
              <a:t> SFU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arrive</a:t>
            </a:r>
            <a:r>
              <a:rPr lang="de-DE" dirty="0"/>
              <a:t>?</a:t>
            </a:r>
          </a:p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4258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E36DC9-7407-7E70-7161-C2596E4D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852DC-7C7B-0ABB-EF3C-C1E0A158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D2AE7-430F-6A26-84EA-3AC1FB4A6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6BD08-1ACD-2BEF-A5CA-BF0FA7CF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Platformio.ini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2881A-DFD7-508B-3725-D4225404F578}"/>
              </a:ext>
            </a:extLst>
          </p:cNvPr>
          <p:cNvSpPr txBox="1"/>
          <p:nvPr/>
        </p:nvSpPr>
        <p:spPr>
          <a:xfrm>
            <a:off x="514350" y="2660027"/>
            <a:ext cx="708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Environment</a:t>
            </a:r>
          </a:p>
          <a:p>
            <a:endParaRPr lang="de-DE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de-DE" dirty="0" err="1">
                <a:solidFill>
                  <a:srgbClr val="000000"/>
                </a:solidFill>
                <a:latin typeface="Calibri" panose="020F0502020204030204" pitchFamily="34" charset="0"/>
              </a:rPr>
              <a:t>Dependencies</a:t>
            </a:r>
            <a:endParaRPr lang="de-DE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  <a:r>
              <a:rPr lang="de-DE" sz="1800" dirty="0"/>
              <a:t> Common Libraries – </a:t>
            </a:r>
            <a:r>
              <a:rPr lang="de-DE" sz="1800" dirty="0" err="1"/>
              <a:t>No</a:t>
            </a:r>
            <a:r>
              <a:rPr lang="de-DE" sz="1800" dirty="0"/>
              <a:t> QP</a:t>
            </a:r>
            <a:endParaRPr lang="de-DE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de-DE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de-DE" dirty="0" err="1">
                <a:solidFill>
                  <a:srgbClr val="000000"/>
                </a:solidFill>
                <a:latin typeface="Calibri" panose="020F0502020204030204" pitchFamily="34" charset="0"/>
              </a:rPr>
              <a:t>Deployment</a:t>
            </a:r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</a:rPr>
              <a:t>/ Development</a:t>
            </a:r>
          </a:p>
          <a:p>
            <a:endParaRPr lang="de-DE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de-DE" dirty="0">
                <a:solidFill>
                  <a:srgbClr val="000000"/>
                </a:solidFill>
                <a:latin typeface="Calibri" panose="020F0502020204030204" pitchFamily="34" charset="0"/>
              </a:rPr>
              <a:t>Library File </a:t>
            </a:r>
            <a:r>
              <a:rPr lang="de-DE" dirty="0" err="1">
                <a:solidFill>
                  <a:srgbClr val="000000"/>
                </a:solidFill>
                <a:latin typeface="Calibri" panose="020F0502020204030204" pitchFamily="34" charset="0"/>
              </a:rPr>
              <a:t>Configuration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8269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43DCF9-59E5-3CE4-881E-0CD284B6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8B49DC-7E7F-8BE7-4773-91C76E994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B2F66-643A-4DA8-85CC-FCEFD2222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D9D8C5-4D76-4C81-4A3B-56FE5CD42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QP Framework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053C1-2405-B281-84E2-C6D348762D7D}"/>
              </a:ext>
            </a:extLst>
          </p:cNvPr>
          <p:cNvSpPr txBox="1"/>
          <p:nvPr/>
        </p:nvSpPr>
        <p:spPr>
          <a:xfrm>
            <a:off x="5161352" y="2990850"/>
            <a:ext cx="14077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/>
              <a:t>QP</a:t>
            </a:r>
          </a:p>
        </p:txBody>
      </p:sp>
    </p:spTree>
    <p:extLst>
      <p:ext uri="{BB962C8B-B14F-4D97-AF65-F5344CB8AC3E}">
        <p14:creationId xmlns:p14="http://schemas.microsoft.com/office/powerpoint/2010/main" val="932605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AF98A26-63EF-4761-8D3A-1C747E315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5C89DC-5B70-4FB6-9160-36BAAFE2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38305B5-B84E-4BF7-86F9-3B57D2C26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33CE2C8-9AA8-49A0-B730-1EA8806BD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QP – </a:t>
            </a:r>
            <a:r>
              <a:rPr lang="de-DE" dirty="0" err="1"/>
              <a:t>Preliminary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33BB2EE-12E6-45B7-9397-C421C716C531}"/>
              </a:ext>
            </a:extLst>
          </p:cNvPr>
          <p:cNvSpPr/>
          <p:nvPr/>
        </p:nvSpPr>
        <p:spPr>
          <a:xfrm>
            <a:off x="304799" y="1266319"/>
            <a:ext cx="1103376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extern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Q_NORETURN 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Q_onAssert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de-DE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NOTE: </a:t>
            </a:r>
            <a:r>
              <a:rPr lang="de-DE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de-DE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here</a:t>
            </a:r>
            <a:r>
              <a:rPr lang="de-DE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lang="de-DE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application-specific</a:t>
            </a:r>
            <a:r>
              <a:rPr lang="de-DE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de-DE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handling</a:t>
            </a:r>
            <a:endParaRPr lang="de-DE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(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de-DE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b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QV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onIdle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 }</a:t>
            </a:r>
          </a:p>
          <a:p>
            <a:b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IntervalTimer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de-DE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systick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QF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onStartup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_</a:t>
            </a:r>
            <a:r>
              <a:rPr lang="de-DE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systickPeriod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1e6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TICKS_PER_SECOND;</a:t>
            </a:r>
          </a:p>
          <a:p>
            <a:r>
              <a:rPr lang="de-DE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de-DE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systick</a:t>
            </a:r>
            <a:r>
              <a:rPr lang="de-DE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priority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(QF_AWARE_ISR_CMSIS_PRI);</a:t>
            </a:r>
          </a:p>
          <a:p>
            <a:r>
              <a:rPr lang="de-DE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de-DE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systick</a:t>
            </a:r>
            <a:r>
              <a:rPr lang="de-DE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sys_tick_handler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_</a:t>
            </a:r>
            <a:r>
              <a:rPr lang="de-DE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systickPeriod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sys_tick_handler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QF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TICK_X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*)</a:t>
            </a:r>
            <a:r>
              <a:rPr lang="de-DE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);}</a:t>
            </a:r>
          </a:p>
          <a:p>
            <a:b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de-DE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C18FC51-15B6-4A55-B747-D6282A695E44}"/>
              </a:ext>
            </a:extLst>
          </p:cNvPr>
          <p:cNvSpPr/>
          <p:nvPr/>
        </p:nvSpPr>
        <p:spPr>
          <a:xfrm>
            <a:off x="5889726" y="1837743"/>
            <a:ext cx="6103352" cy="3651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Implement global </a:t>
            </a:r>
            <a:r>
              <a:rPr lang="de-DE" dirty="0" err="1">
                <a:solidFill>
                  <a:schemeClr val="tx1"/>
                </a:solidFill>
              </a:rPr>
              <a:t>error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handler</a:t>
            </a:r>
            <a:r>
              <a:rPr lang="de-DE" dirty="0">
                <a:solidFill>
                  <a:schemeClr val="tx1"/>
                </a:solidFill>
              </a:rPr>
              <a:t> (blink code, etc.)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B8E01A5-F0D8-4477-8DDD-A8E629D34917}"/>
              </a:ext>
            </a:extLst>
          </p:cNvPr>
          <p:cNvSpPr/>
          <p:nvPr/>
        </p:nvSpPr>
        <p:spPr>
          <a:xfrm>
            <a:off x="3762543" y="2577900"/>
            <a:ext cx="8124658" cy="6369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This </a:t>
            </a:r>
            <a:r>
              <a:rPr lang="de-DE" dirty="0" err="1">
                <a:solidFill>
                  <a:schemeClr val="tx1"/>
                </a:solidFill>
              </a:rPr>
              <a:t>is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called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when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nothing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do. Perform </a:t>
            </a:r>
            <a:r>
              <a:rPr lang="de-DE" dirty="0" err="1">
                <a:solidFill>
                  <a:schemeClr val="tx1"/>
                </a:solidFill>
              </a:rPr>
              <a:t>cleanup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go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power </a:t>
            </a:r>
            <a:r>
              <a:rPr lang="de-DE" dirty="0" err="1">
                <a:solidFill>
                  <a:schemeClr val="tx1"/>
                </a:solidFill>
              </a:rPr>
              <a:t>saving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mode</a:t>
            </a:r>
            <a:r>
              <a:rPr lang="de-DE" dirty="0">
                <a:solidFill>
                  <a:schemeClr val="tx1"/>
                </a:solidFill>
              </a:rPr>
              <a:t>, etc…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75073A1-41E2-4C69-973D-4FBCFFB7CD25}"/>
              </a:ext>
            </a:extLst>
          </p:cNvPr>
          <p:cNvSpPr/>
          <p:nvPr/>
        </p:nvSpPr>
        <p:spPr>
          <a:xfrm>
            <a:off x="3797962" y="3407046"/>
            <a:ext cx="7704227" cy="36564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>
                <a:solidFill>
                  <a:schemeClr val="tx1"/>
                </a:solidFill>
              </a:rPr>
              <a:t>Provide</a:t>
            </a:r>
            <a:r>
              <a:rPr lang="de-DE" dirty="0">
                <a:solidFill>
                  <a:schemeClr val="tx1"/>
                </a:solidFill>
              </a:rPr>
              <a:t> a </a:t>
            </a:r>
            <a:r>
              <a:rPr lang="de-DE" dirty="0" err="1">
                <a:solidFill>
                  <a:schemeClr val="tx1"/>
                </a:solidFill>
              </a:rPr>
              <a:t>base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clock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framework</a:t>
            </a:r>
            <a:r>
              <a:rPr lang="de-DE" dirty="0">
                <a:solidFill>
                  <a:schemeClr val="tx1"/>
                </a:solidFill>
              </a:rPr>
              <a:t> via </a:t>
            </a:r>
            <a:r>
              <a:rPr lang="de-DE" dirty="0" err="1">
                <a:solidFill>
                  <a:schemeClr val="tx1"/>
                </a:solidFill>
              </a:rPr>
              <a:t>hardware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timer</a:t>
            </a:r>
            <a:r>
              <a:rPr lang="de-DE" dirty="0">
                <a:solidFill>
                  <a:schemeClr val="tx1"/>
                </a:solidFill>
              </a:rPr>
              <a:t>/</a:t>
            </a:r>
            <a:r>
              <a:rPr lang="de-DE" dirty="0" err="1">
                <a:solidFill>
                  <a:schemeClr val="tx1"/>
                </a:solidFill>
              </a:rPr>
              <a:t>counter</a:t>
            </a:r>
            <a:r>
              <a:rPr lang="de-DE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000E423-C91C-42F1-A8F8-2B944E432DE6}"/>
              </a:ext>
            </a:extLst>
          </p:cNvPr>
          <p:cNvSpPr/>
          <p:nvPr/>
        </p:nvSpPr>
        <p:spPr>
          <a:xfrm>
            <a:off x="6763350" y="5432847"/>
            <a:ext cx="4738839" cy="36564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Send </a:t>
            </a:r>
            <a:r>
              <a:rPr lang="de-DE" dirty="0" err="1">
                <a:solidFill>
                  <a:schemeClr val="tx1"/>
                </a:solidFill>
              </a:rPr>
              <a:t>ticks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QP Framework</a:t>
            </a:r>
          </a:p>
        </p:txBody>
      </p:sp>
    </p:spTree>
    <p:extLst>
      <p:ext uri="{BB962C8B-B14F-4D97-AF65-F5344CB8AC3E}">
        <p14:creationId xmlns:p14="http://schemas.microsoft.com/office/powerpoint/2010/main" val="3198744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838F86-D32D-4696-95DD-2E027CBB9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DF2983-7181-457F-86D2-4B48FEF90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310FF5-BBE2-47CA-94ED-3AA0F56E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13B2B9B-BB7F-4C71-8BBF-A3B015871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QP – </a:t>
            </a:r>
            <a:r>
              <a:rPr lang="de-DE" dirty="0" err="1"/>
              <a:t>Preliminary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65C652E-DDC0-4D29-A76F-92240D84A457}"/>
              </a:ext>
            </a:extLst>
          </p:cNvPr>
          <p:cNvSpPr/>
          <p:nvPr/>
        </p:nvSpPr>
        <p:spPr>
          <a:xfrm>
            <a:off x="208463" y="1396283"/>
            <a:ext cx="896441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de-DE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Initialize </a:t>
            </a:r>
            <a:r>
              <a:rPr lang="de-DE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framework</a:t>
            </a:r>
            <a:endParaRPr lang="de-DE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QP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QF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QSubscrList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subscrSto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[MAX_SIG];</a:t>
            </a:r>
          </a:p>
          <a:p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QF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psInit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subscrSto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de-DE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Q_DIM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subscrSto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QF_MPOOL_EL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GyroMessage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de-DE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smlPoolSto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QF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poolInit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smlPoolSto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smlPoolSto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</a:p>
          <a:p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smlPoolSto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DE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]));</a:t>
            </a:r>
          </a:p>
          <a:p>
            <a:b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   // Run</a:t>
            </a:r>
            <a:endParaRPr lang="de-DE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QP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QF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de-DE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F9194A7-AFB1-4DD0-AAB4-7432E3D6F9E3}"/>
              </a:ext>
            </a:extLst>
          </p:cNvPr>
          <p:cNvSpPr/>
          <p:nvPr/>
        </p:nvSpPr>
        <p:spPr>
          <a:xfrm>
            <a:off x="5839594" y="1824799"/>
            <a:ext cx="5864726" cy="77181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Initialize Publisher-Subscriber </a:t>
            </a:r>
            <a:r>
              <a:rPr lang="de-DE" dirty="0" err="1">
                <a:solidFill>
                  <a:schemeClr val="tx1"/>
                </a:solidFill>
              </a:rPr>
              <a:t>infrastructure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where</a:t>
            </a:r>
            <a:r>
              <a:rPr lang="de-DE" dirty="0">
                <a:solidFill>
                  <a:schemeClr val="tx1"/>
                </a:solidFill>
              </a:rPr>
              <a:t> MAX_SIG </a:t>
            </a:r>
            <a:r>
              <a:rPr lang="de-DE" dirty="0" err="1">
                <a:solidFill>
                  <a:schemeClr val="tx1"/>
                </a:solidFill>
              </a:rPr>
              <a:t>is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largest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signal</a:t>
            </a:r>
            <a:r>
              <a:rPr lang="de-DE" dirty="0">
                <a:solidFill>
                  <a:schemeClr val="tx1"/>
                </a:solidFill>
              </a:rPr>
              <a:t> ID </a:t>
            </a:r>
            <a:r>
              <a:rPr lang="de-DE" dirty="0" err="1">
                <a:solidFill>
                  <a:schemeClr val="tx1"/>
                </a:solidFill>
              </a:rPr>
              <a:t>that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can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handled</a:t>
            </a:r>
            <a:r>
              <a:rPr lang="de-DE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DA0C003-A726-4BF7-A4A6-F546BE410717}"/>
              </a:ext>
            </a:extLst>
          </p:cNvPr>
          <p:cNvSpPr/>
          <p:nvPr/>
        </p:nvSpPr>
        <p:spPr>
          <a:xfrm>
            <a:off x="6802488" y="3734532"/>
            <a:ext cx="5864726" cy="68549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Initialize </a:t>
            </a:r>
            <a:r>
              <a:rPr lang="de-DE" dirty="0" err="1">
                <a:solidFill>
                  <a:schemeClr val="tx1"/>
                </a:solidFill>
              </a:rPr>
              <a:t>memory</a:t>
            </a:r>
            <a:r>
              <a:rPr lang="de-DE" dirty="0">
                <a:solidFill>
                  <a:schemeClr val="tx1"/>
                </a:solidFill>
              </a:rPr>
              <a:t> pool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messages</a:t>
            </a:r>
            <a:r>
              <a:rPr lang="de-DE" dirty="0">
                <a:solidFill>
                  <a:schemeClr val="tx1"/>
                </a:solidFill>
              </a:rPr>
              <a:t>. Use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message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with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LARGEST </a:t>
            </a:r>
            <a:r>
              <a:rPr lang="de-DE" dirty="0" err="1">
                <a:solidFill>
                  <a:schemeClr val="tx1"/>
                </a:solidFill>
              </a:rPr>
              <a:t>size</a:t>
            </a:r>
            <a:r>
              <a:rPr lang="de-DE" dirty="0">
                <a:solidFill>
                  <a:schemeClr val="tx1"/>
                </a:solidFill>
              </a:rPr>
              <a:t> in </a:t>
            </a:r>
            <a:r>
              <a:rPr lang="de-DE" dirty="0" err="1">
                <a:solidFill>
                  <a:schemeClr val="tx1"/>
                </a:solidFill>
              </a:rPr>
              <a:t>your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system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reference</a:t>
            </a:r>
            <a:r>
              <a:rPr lang="de-DE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D3C565F-990D-4567-B84E-824E1FAD482E}"/>
              </a:ext>
            </a:extLst>
          </p:cNvPr>
          <p:cNvSpPr/>
          <p:nvPr/>
        </p:nvSpPr>
        <p:spPr>
          <a:xfrm>
            <a:off x="6802488" y="4893890"/>
            <a:ext cx="4504363" cy="3651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 err="1">
                <a:solidFill>
                  <a:schemeClr val="tx1"/>
                </a:solidFill>
              </a:rPr>
              <a:t>Number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messages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that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can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stored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14C791C-11C3-41BA-A41E-DF06A1CE4B4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6315075" y="4314211"/>
            <a:ext cx="487413" cy="7622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D60D8D33-C903-4797-91B1-67977507D95B}"/>
              </a:ext>
            </a:extLst>
          </p:cNvPr>
          <p:cNvSpPr/>
          <p:nvPr/>
        </p:nvSpPr>
        <p:spPr>
          <a:xfrm>
            <a:off x="6918685" y="5589201"/>
            <a:ext cx="3637829" cy="36512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Message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queue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dimensioning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8A84BC0-35C5-4252-8AB2-49EFF6517C6C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238625" y="4076700"/>
            <a:ext cx="2680060" cy="1695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186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F246B-79DF-E8AC-795A-4965B131C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774CD0-133D-E803-31F7-4714B790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00B1F-1D3D-30BB-6788-A4BDB918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2E0F505-1637-22E4-5E0C-F3CDCF72E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QP – </a:t>
            </a:r>
            <a:r>
              <a:rPr lang="de-DE" dirty="0" err="1"/>
              <a:t>Vanilla</a:t>
            </a:r>
            <a:r>
              <a:rPr lang="de-DE" dirty="0"/>
              <a:t> Kernel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DCEFD8-7782-EA0E-48FA-CE9016FA1CA3}"/>
              </a:ext>
            </a:extLst>
          </p:cNvPr>
          <p:cNvSpPr txBox="1"/>
          <p:nvPr/>
        </p:nvSpPr>
        <p:spPr>
          <a:xfrm>
            <a:off x="485775" y="1581150"/>
            <a:ext cx="102298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de-DE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"qpcpp.hpp"</a:t>
            </a:r>
            <a:r>
              <a:rPr lang="de-DE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QP/C++ </a:t>
            </a:r>
            <a:r>
              <a:rPr lang="de-DE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framework</a:t>
            </a:r>
            <a:r>
              <a:rPr lang="de-DE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API</a:t>
            </a:r>
            <a:endParaRPr lang="de-DE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de-DE" dirty="0"/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For project specific application, we have to …</a:t>
            </a:r>
            <a:endParaRPr lang="de-DE" dirty="0"/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"bsp.hpp"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   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Board Support Package interface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Our developed drivers and protocols for teensy 4.1</a:t>
            </a:r>
            <a:endParaRPr lang="en-US" b="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hteck 8">
            <a:extLst>
              <a:ext uri="{FF2B5EF4-FFF2-40B4-BE49-F238E27FC236}">
                <a16:creationId xmlns:a16="http://schemas.microsoft.com/office/drawing/2014/main" id="{ECFF179B-163A-41CB-0108-00A7021A540E}"/>
              </a:ext>
            </a:extLst>
          </p:cNvPr>
          <p:cNvSpPr/>
          <p:nvPr/>
        </p:nvSpPr>
        <p:spPr>
          <a:xfrm>
            <a:off x="485775" y="4099136"/>
            <a:ext cx="9410700" cy="87477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Common QP </a:t>
            </a:r>
            <a:r>
              <a:rPr lang="de-DE" dirty="0" err="1">
                <a:solidFill>
                  <a:schemeClr val="tx1"/>
                </a:solidFill>
              </a:rPr>
              <a:t>callback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functions</a:t>
            </a:r>
            <a:r>
              <a:rPr lang="de-DE" dirty="0">
                <a:solidFill>
                  <a:schemeClr val="tx1"/>
                </a:solidFill>
              </a:rPr>
              <a:t> and variables </a:t>
            </a:r>
            <a:r>
              <a:rPr lang="de-DE" dirty="0" err="1">
                <a:solidFill>
                  <a:schemeClr val="tx1"/>
                </a:solidFill>
              </a:rPr>
              <a:t>for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Teensy</a:t>
            </a:r>
            <a:r>
              <a:rPr lang="de-DE" dirty="0">
                <a:solidFill>
                  <a:schemeClr val="tx1"/>
                </a:solidFill>
              </a:rPr>
              <a:t> 4.1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declared</a:t>
            </a:r>
            <a:r>
              <a:rPr lang="de-DE" dirty="0">
                <a:solidFill>
                  <a:schemeClr val="tx1"/>
                </a:solidFill>
              </a:rPr>
              <a:t> and </a:t>
            </a:r>
            <a:r>
              <a:rPr lang="de-DE" dirty="0" err="1">
                <a:solidFill>
                  <a:schemeClr val="tx1"/>
                </a:solidFill>
              </a:rPr>
              <a:t>defined</a:t>
            </a:r>
            <a:r>
              <a:rPr lang="de-DE" dirty="0">
                <a:solidFill>
                  <a:schemeClr val="tx1"/>
                </a:solidFill>
              </a:rPr>
              <a:t> in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&lt;QPT4Drivers/QVConfig.cpp&gt; 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Rechteck 8">
            <a:extLst>
              <a:ext uri="{FF2B5EF4-FFF2-40B4-BE49-F238E27FC236}">
                <a16:creationId xmlns:a16="http://schemas.microsoft.com/office/drawing/2014/main" id="{FCA6F8D9-B714-1C8F-5CF7-7E68309221DE}"/>
              </a:ext>
            </a:extLst>
          </p:cNvPr>
          <p:cNvSpPr/>
          <p:nvPr/>
        </p:nvSpPr>
        <p:spPr>
          <a:xfrm>
            <a:off x="7821663" y="1980804"/>
            <a:ext cx="4370337" cy="73589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dirty="0">
                <a:solidFill>
                  <a:schemeClr val="tx1"/>
                </a:solidFill>
              </a:rPr>
              <a:t>QP </a:t>
            </a:r>
            <a:r>
              <a:rPr lang="de-DE" dirty="0" err="1">
                <a:solidFill>
                  <a:schemeClr val="tx1"/>
                </a:solidFill>
              </a:rPr>
              <a:t>examples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use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this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file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declare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MCU </a:t>
            </a:r>
            <a:r>
              <a:rPr lang="de-DE" dirty="0" err="1">
                <a:solidFill>
                  <a:schemeClr val="tx1"/>
                </a:solidFill>
              </a:rPr>
              <a:t>dependent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configuration</a:t>
            </a:r>
            <a:r>
              <a:rPr lang="de-DE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7AAD460-79CF-122B-13A2-F29E4DBF3D03}"/>
              </a:ext>
            </a:extLst>
          </p:cNvPr>
          <p:cNvSpPr/>
          <p:nvPr/>
        </p:nvSpPr>
        <p:spPr>
          <a:xfrm rot="5400000">
            <a:off x="1521274" y="3133294"/>
            <a:ext cx="628650" cy="30752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37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27F676-E076-F2BA-A4B8-AC6F0EFCB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5ABB2-04FF-4E56-94C4-1349020456A6}" type="datetime1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02.02.2023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49BD5C-8BC3-05E5-CB5A-E26C0B086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Air and Missile Defence Consulting GmbH</a:t>
            </a:r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2A9EA-B875-09E1-DE0A-107FE563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00D25-D3CD-487E-8E95-A80FF1066101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8CB756-2A31-EF58-E78C-4C5166520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Q_SPY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A9AFA-80F2-2958-26B8-4297E85628F6}"/>
              </a:ext>
            </a:extLst>
          </p:cNvPr>
          <p:cNvSpPr txBox="1"/>
          <p:nvPr/>
        </p:nvSpPr>
        <p:spPr>
          <a:xfrm>
            <a:off x="504825" y="1732198"/>
            <a:ext cx="1093152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QS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onStartup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de-DE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QS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onCleanup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QS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onFlush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1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QSTimeCtr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QS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onGetTime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#ifndef</a:t>
            </a:r>
            <a:r>
              <a:rPr lang="de-DE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Q_UTEST</a:t>
            </a:r>
            <a:endParaRPr lang="de-DE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1" dirty="0">
                <a:solidFill>
                  <a:srgbClr val="569CD6"/>
                </a:solidFill>
                <a:latin typeface="Consolas" panose="020B0609020204030204" pitchFamily="49" charset="0"/>
              </a:rPr>
              <a:t>	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QP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QV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de-DE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onIdle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de-DE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de-DE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de-DE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de-DE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Behaviour</a:t>
            </a:r>
            <a:r>
              <a:rPr lang="de-DE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de-DE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idle</a:t>
            </a:r>
            <a:r>
              <a:rPr lang="de-DE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de-DE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different </a:t>
            </a:r>
            <a:r>
              <a:rPr lang="de-DE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when</a:t>
            </a:r>
            <a:r>
              <a:rPr lang="de-DE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QSPY </a:t>
            </a:r>
            <a:r>
              <a:rPr lang="de-DE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de-DE" b="1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1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used</a:t>
            </a:r>
            <a:endParaRPr lang="de-DE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#endif</a:t>
            </a:r>
          </a:p>
          <a:p>
            <a:endParaRPr lang="de-DE" b="1" dirty="0">
              <a:solidFill>
                <a:srgbClr val="C586C0"/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QS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onCommand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cmdId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param1, 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param2, 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param3)</a:t>
            </a:r>
          </a:p>
          <a:p>
            <a:endParaRPr lang="de-DE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hteck 8">
            <a:extLst>
              <a:ext uri="{FF2B5EF4-FFF2-40B4-BE49-F238E27FC236}">
                <a16:creationId xmlns:a16="http://schemas.microsoft.com/office/drawing/2014/main" id="{65BA1D5B-3093-81AF-8748-E66AAB6419D9}"/>
              </a:ext>
            </a:extLst>
          </p:cNvPr>
          <p:cNvSpPr/>
          <p:nvPr/>
        </p:nvSpPr>
        <p:spPr>
          <a:xfrm>
            <a:off x="5182327" y="1355362"/>
            <a:ext cx="6819901" cy="230761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These </a:t>
            </a:r>
            <a:r>
              <a:rPr lang="de-DE" dirty="0" err="1">
                <a:solidFill>
                  <a:schemeClr val="tx1"/>
                </a:solidFill>
              </a:rPr>
              <a:t>weak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functions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are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declared</a:t>
            </a:r>
            <a:r>
              <a:rPr lang="de-DE" dirty="0">
                <a:solidFill>
                  <a:schemeClr val="tx1"/>
                </a:solidFill>
              </a:rPr>
              <a:t> in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&lt;QPT4Drivers/QSpyConfig.cpp&gt;</a:t>
            </a:r>
            <a:r>
              <a:rPr lang="de-DE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Any </a:t>
            </a:r>
            <a:r>
              <a:rPr lang="de-DE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specific</a:t>
            </a:r>
            <a:r>
              <a:rPr lang="de-DE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de-DE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can</a:t>
            </a:r>
            <a:r>
              <a:rPr lang="de-DE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de-DE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</a:rPr>
              <a:t>these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</a:rPr>
              <a:t>functions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This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</a:rPr>
              <a:t>file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</a:rPr>
              <a:t>is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</a:rPr>
              <a:t>compiled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</a:rPr>
              <a:t>only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</a:rPr>
              <a:t>the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 Q_SPY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</a:rPr>
              <a:t>build-flag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</a:rPr>
              <a:t>is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Consolas" panose="020B0609020204030204" pitchFamily="49" charset="0"/>
              </a:rPr>
              <a:t>set</a:t>
            </a:r>
            <a:r>
              <a:rPr lang="de-DE" dirty="0">
                <a:solidFill>
                  <a:schemeClr val="tx1"/>
                </a:solidFill>
                <a:latin typeface="Consolas" panose="020B0609020204030204" pitchFamily="49" charset="0"/>
              </a:rPr>
              <a:t> i.e., -D Q_SPY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298833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Benutzerdefiniert 8">
      <a:dk1>
        <a:srgbClr val="0C0C0C"/>
      </a:dk1>
      <a:lt1>
        <a:sysClr val="window" lastClr="FFFFFF"/>
      </a:lt1>
      <a:dk2>
        <a:srgbClr val="000066"/>
      </a:dk2>
      <a:lt2>
        <a:srgbClr val="EEECE1"/>
      </a:lt2>
      <a:accent1>
        <a:srgbClr val="000066"/>
      </a:accent1>
      <a:accent2>
        <a:srgbClr val="0A0AFF"/>
      </a:accent2>
      <a:accent3>
        <a:srgbClr val="5B5BFF"/>
      </a:accent3>
      <a:accent4>
        <a:srgbClr val="ADADFF"/>
      </a:accent4>
      <a:accent5>
        <a:srgbClr val="858585"/>
      </a:accent5>
      <a:accent6>
        <a:srgbClr val="E6E6E6"/>
      </a:accent6>
      <a:hlink>
        <a:srgbClr val="0000FF"/>
      </a:hlink>
      <a:folHlink>
        <a:srgbClr val="800080"/>
      </a:folHlink>
    </a:clrScheme>
    <a:fontScheme name="Benutzerdefiniert 3">
      <a:majorFont>
        <a:latin typeface="Varela Round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2406</Words>
  <Application>Microsoft Office PowerPoint</Application>
  <PresentationFormat>Widescreen</PresentationFormat>
  <Paragraphs>394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Consolas</vt:lpstr>
      <vt:lpstr>Courier New</vt:lpstr>
      <vt:lpstr>Varela Round</vt:lpstr>
      <vt:lpstr>Wingdings</vt:lpstr>
      <vt:lpstr>Larissa</vt:lpstr>
      <vt:lpstr>Test-Driven Programming with QP Framework and PlatformIO</vt:lpstr>
      <vt:lpstr>Content</vt:lpstr>
      <vt:lpstr>PlatformIO</vt:lpstr>
      <vt:lpstr>Platformio.ini</vt:lpstr>
      <vt:lpstr>QP Framework</vt:lpstr>
      <vt:lpstr>QP – Preliminary</vt:lpstr>
      <vt:lpstr>QP – Preliminary</vt:lpstr>
      <vt:lpstr>QP – Vanilla Kernel</vt:lpstr>
      <vt:lpstr>Using Q_SPY</vt:lpstr>
      <vt:lpstr>Using Q_UTEST </vt:lpstr>
      <vt:lpstr>QP Examples with Teensy 4.1</vt:lpstr>
      <vt:lpstr>Platformio configuration</vt:lpstr>
      <vt:lpstr>Solution</vt:lpstr>
      <vt:lpstr>Let‘s blink - Blinky Example</vt:lpstr>
      <vt:lpstr>Brief Summary</vt:lpstr>
      <vt:lpstr>Q_SPY</vt:lpstr>
      <vt:lpstr>Let‘s blink with Q_SPY - Blinky Example</vt:lpstr>
      <vt:lpstr>Q_SPY</vt:lpstr>
      <vt:lpstr>QUTEST</vt:lpstr>
      <vt:lpstr>QUTEST</vt:lpstr>
      <vt:lpstr>qrelay.py</vt:lpstr>
      <vt:lpstr>qrelay.py</vt:lpstr>
      <vt:lpstr>Let‘s test the Blinky Example</vt:lpstr>
      <vt:lpstr>Let‘s run Q_UTEST</vt:lpstr>
      <vt:lpstr>PowerPoint Presentation</vt:lpstr>
      <vt:lpstr>Unit Testing with - PlatformIO custom_test_runner.py</vt:lpstr>
      <vt:lpstr>PowerPoint Presentation</vt:lpstr>
      <vt:lpstr>Test Driven Development</vt:lpstr>
      <vt:lpstr>Discussion</vt:lpstr>
      <vt:lpstr>Back Log</vt:lpstr>
      <vt:lpstr>QSPY Logging and Visualization</vt:lpstr>
      <vt:lpstr>Synchronization between SFU CCU MC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 Bauer</dc:creator>
  <cp:lastModifiedBy>Nhan Khanh Le</cp:lastModifiedBy>
  <cp:revision>263</cp:revision>
  <dcterms:created xsi:type="dcterms:W3CDTF">2020-01-14T10:05:56Z</dcterms:created>
  <dcterms:modified xsi:type="dcterms:W3CDTF">2023-02-02T19:06:24Z</dcterms:modified>
</cp:coreProperties>
</file>